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</p:sldMasterIdLst>
  <p:notesMasterIdLst>
    <p:notesMasterId r:id="rId9"/>
  </p:notesMasterIdLst>
  <p:sldIdLst>
    <p:sldId id="268" r:id="rId2"/>
    <p:sldId id="265" r:id="rId3"/>
    <p:sldId id="256" r:id="rId4"/>
    <p:sldId id="263" r:id="rId5"/>
    <p:sldId id="267" r:id="rId6"/>
    <p:sldId id="266" r:id="rId7"/>
    <p:sldId id="271" r:id="rId8"/>
  </p:sldIdLst>
  <p:sldSz cx="10691813" cy="7559675"/>
  <p:notesSz cx="6797675" cy="9926638"/>
  <p:embeddedFontLst>
    <p:embeddedFont>
      <p:font typeface="TT Fors" panose="020B0003030001020000" pitchFamily="34" charset="0"/>
      <p:regular r:id="rId10"/>
    </p:embeddedFont>
    <p:embeddedFont>
      <p:font typeface="TT Fors Bold" panose="020B0003030001020000" pitchFamily="34" charset="0"/>
      <p:regular r:id="rId11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244A"/>
    <a:srgbClr val="F5DF4D"/>
    <a:srgbClr val="BDE5DA"/>
    <a:srgbClr val="66C3A8"/>
    <a:srgbClr val="6BC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405"/>
  </p:normalViewPr>
  <p:slideViewPr>
    <p:cSldViewPr snapToGrid="0" snapToObjects="1">
      <p:cViewPr varScale="1">
        <p:scale>
          <a:sx n="101" d="100"/>
          <a:sy n="101" d="100"/>
        </p:scale>
        <p:origin x="142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7278B-1F00-4BD9-9053-B25B522AEEDE}" type="datetimeFigureOut">
              <a:rPr lang="de-DE" smtClean="0"/>
              <a:t>05.11.2025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1425"/>
            <a:ext cx="47371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0F0F0E-9DB7-4206-AA0C-33E74CA13B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6387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4E74-B3E3-451A-88B5-F6C1F1878105}" type="datetime1">
              <a:rPr lang="LID4096" smtClean="0"/>
              <a:t>11/05/2025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62573" y="7006700"/>
            <a:ext cx="2405658" cy="402483"/>
          </a:xfrm>
        </p:spPr>
        <p:txBody>
          <a:bodyPr/>
          <a:lstStyle>
            <a:lvl1pPr>
              <a:defRPr lang="en-MK" sz="1100" kern="1200" smtClean="0">
                <a:solidFill>
                  <a:srgbClr val="BB244A"/>
                </a:solidFill>
                <a:latin typeface="TT Fors" panose="020B0003030001020000" pitchFamily="34" charset="0"/>
                <a:ea typeface="+mn-ea"/>
                <a:cs typeface="+mn-cs"/>
              </a:defRPr>
            </a:lvl1pPr>
          </a:lstStyle>
          <a:p>
            <a:fld id="{12E88866-D26E-496C-9A35-53D580FCF1F7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3276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3D91-5F80-457A-AD51-11AC60D2FC29}" type="datetime1">
              <a:rPr lang="LID4096" smtClean="0"/>
              <a:t>11/05/2025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514697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91947-1451-424A-8C0B-578694335160}" type="datetime1">
              <a:rPr lang="LID4096" smtClean="0"/>
              <a:t>11/05/2025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601721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F1CD9E41-2DC8-40A0-8A43-11229861FF92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6025" y="6943179"/>
            <a:ext cx="1517680" cy="616496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0E1686FE-DABC-44AD-959D-81DC68409C5D}"/>
              </a:ext>
            </a:extLst>
          </p:cNvPr>
          <p:cNvSpPr/>
          <p:nvPr userDrawn="1"/>
        </p:nvSpPr>
        <p:spPr>
          <a:xfrm>
            <a:off x="7383639" y="6515443"/>
            <a:ext cx="3049665" cy="491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en-GB" sz="1100" b="1" dirty="0">
                <a:solidFill>
                  <a:srgbClr val="BB2649"/>
                </a:solidFill>
                <a:effectLst/>
                <a:latin typeface="TT Fors Bold" panose="020B0003030001020000" pitchFamily="34" charset="0"/>
              </a:rPr>
              <a:t>3. </a:t>
            </a:r>
            <a:r>
              <a:rPr lang="en-GB" sz="1100" b="1" dirty="0" err="1">
                <a:solidFill>
                  <a:srgbClr val="BB2649"/>
                </a:solidFill>
                <a:effectLst/>
                <a:latin typeface="TT Fors Bold" panose="020B0003030001020000" pitchFamily="34" charset="0"/>
              </a:rPr>
              <a:t>Dein</a:t>
            </a:r>
            <a:r>
              <a:rPr lang="en-GB" sz="1100" b="1" dirty="0">
                <a:solidFill>
                  <a:srgbClr val="BB2649"/>
                </a:solidFill>
                <a:effectLst/>
                <a:latin typeface="TT Fors Bold" panose="020B0003030001020000" pitchFamily="34" charset="0"/>
              </a:rPr>
              <a:t> </a:t>
            </a:r>
            <a:r>
              <a:rPr lang="en-GB" sz="1100" b="1" dirty="0" err="1">
                <a:solidFill>
                  <a:srgbClr val="BB2649"/>
                </a:solidFill>
                <a:effectLst/>
                <a:latin typeface="TT Fors Bold" panose="020B0003030001020000" pitchFamily="34" charset="0"/>
              </a:rPr>
              <a:t>klimafreundliches</a:t>
            </a:r>
            <a:r>
              <a:rPr lang="en-GB" sz="1100" b="1" dirty="0">
                <a:solidFill>
                  <a:srgbClr val="BB2649"/>
                </a:solidFill>
                <a:effectLst/>
                <a:latin typeface="TT Fors Bold" panose="020B0003030001020000" pitchFamily="34" charset="0"/>
              </a:rPr>
              <a:t> </a:t>
            </a:r>
            <a:r>
              <a:rPr lang="en-GB" sz="1100" b="1" dirty="0" err="1">
                <a:solidFill>
                  <a:srgbClr val="BB2649"/>
                </a:solidFill>
                <a:effectLst/>
                <a:latin typeface="TT Fors Bold" panose="020B0003030001020000" pitchFamily="34" charset="0"/>
              </a:rPr>
              <a:t>Büro</a:t>
            </a:r>
            <a:endParaRPr lang="de-DE" sz="1100" b="1" dirty="0">
              <a:solidFill>
                <a:srgbClr val="BB2649"/>
              </a:solidFill>
              <a:effectLst/>
              <a:latin typeface="TT Fors Bold" panose="020B0003030001020000" pitchFamily="34" charset="0"/>
            </a:endParaRPr>
          </a:p>
          <a:p>
            <a:pPr algn="r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en-GB" sz="1050" b="1" dirty="0" err="1">
                <a:solidFill>
                  <a:srgbClr val="BB234A"/>
                </a:solidFill>
                <a:effectLst/>
                <a:latin typeface="TT Fors" panose="020B0003030001020000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Büro-Waben</a:t>
            </a:r>
            <a:r>
              <a:rPr lang="en-GB" sz="1050" b="1" dirty="0">
                <a:solidFill>
                  <a:srgbClr val="BB234A"/>
                </a:solidFill>
                <a:effectLst/>
                <a:latin typeface="TT Fors" panose="020B0003030001020000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und </a:t>
            </a:r>
            <a:r>
              <a:rPr lang="en-GB" sz="1050" b="1" dirty="0" err="1">
                <a:solidFill>
                  <a:srgbClr val="BB234A"/>
                </a:solidFill>
                <a:effectLst/>
                <a:latin typeface="TT Fors" panose="020B0003030001020000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Büro-Informationen</a:t>
            </a:r>
            <a:endParaRPr lang="de-DE" sz="1050" b="1" dirty="0">
              <a:solidFill>
                <a:srgbClr val="BB234A"/>
              </a:solidFill>
              <a:effectLst/>
              <a:latin typeface="TT Fors" panose="020B0003030001020000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02FD23A6-E636-4236-801E-28FC01DD5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C43B7-F1AA-439B-B3F2-C432EB7B47EC}" type="datetime1">
              <a:rPr lang="LID4096" smtClean="0"/>
              <a:t>11/05/2025</a:t>
            </a:fld>
            <a:endParaRPr lang="en-MK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C0E7B9EC-936F-4704-88CB-18888735B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C02191A-DBA8-4242-9D9A-FC30F447D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2036" y="7006539"/>
            <a:ext cx="2405658" cy="402483"/>
          </a:xfrm>
        </p:spPr>
        <p:txBody>
          <a:bodyPr/>
          <a:lstStyle>
            <a:lvl1pPr>
              <a:defRPr sz="1100">
                <a:solidFill>
                  <a:srgbClr val="BB244A"/>
                </a:solidFill>
                <a:latin typeface="TT Fors" panose="020B0003030001020000" pitchFamily="34" charset="0"/>
              </a:defRPr>
            </a:lvl1pPr>
          </a:lstStyle>
          <a:p>
            <a:fld id="{12E88866-D26E-496C-9A35-53D580FCF1F7}" type="slidenum">
              <a:rPr lang="en-MK" smtClean="0"/>
              <a:pPr/>
              <a:t>‹Nr.›</a:t>
            </a:fld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428048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30760-8D01-4D4F-8ADC-F98CBF2964FA}" type="datetime1">
              <a:rPr lang="LID4096" smtClean="0"/>
              <a:t>11/05/2025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356692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D0363-29FF-4F3D-BA00-C969CA04D91B}" type="datetime1">
              <a:rPr lang="LID4096" smtClean="0"/>
              <a:t>11/05/2025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6363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C11AC-07F1-469C-A74A-77D93EFF5C23}" type="datetime1">
              <a:rPr lang="LID4096" smtClean="0"/>
              <a:t>11/05/2025</a:t>
            </a:fld>
            <a:endParaRPr lang="en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864038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37CA3-08D0-47B4-BC5C-5CA1293343D9}" type="datetime1">
              <a:rPr lang="LID4096" smtClean="0"/>
              <a:t>11/05/2025</a:t>
            </a:fld>
            <a:endParaRPr lang="en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55392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7362-C328-4A59-B40D-E525EA75AC2D}" type="datetime1">
              <a:rPr lang="LID4096" smtClean="0"/>
              <a:t>11/05/2025</a:t>
            </a:fld>
            <a:endParaRPr lang="en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944536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2E0CA-EF1C-4B14-A669-485384BC1996}" type="datetime1">
              <a:rPr lang="LID4096" smtClean="0"/>
              <a:t>11/05/2025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41182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23124-F7E4-40E7-9B0E-1AA40D1A3AB9}" type="datetime1">
              <a:rPr lang="LID4096" smtClean="0"/>
              <a:t>11/05/2025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0293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Klicken Sie hier, um den Master-Titelstil zu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Klicken Sie hier, um Master-Textstile zu bearbeiten</a:t>
            </a:r>
          </a:p>
          <a:p>
            <a:pPr lvl="1"/>
            <a:r>
              <a:rPr lang="en-GB"/>
              <a:t>Zweite Ebene</a:t>
            </a:r>
          </a:p>
          <a:p>
            <a:pPr lvl="2"/>
            <a:r>
              <a:rPr lang="en-GB"/>
              <a:t>Dritte Ebene</a:t>
            </a:r>
          </a:p>
          <a:p>
            <a:pPr lvl="3"/>
            <a:r>
              <a:rPr lang="en-GB"/>
              <a:t>Vierte Ebene</a:t>
            </a:r>
          </a:p>
          <a:p>
            <a:pPr lvl="4"/>
            <a:r>
              <a:rPr lang="en-GB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1D9D38-7538-44D3-B4F4-2A8CF9AB5747}" type="datetime1">
              <a:rPr lang="LID4096" smtClean="0"/>
              <a:t>11/05/2025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56243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microsoft.com/office/2007/relationships/hdphoto" Target="../media/hdphoto5.wdp"/><Relationship Id="rId7" Type="http://schemas.microsoft.com/office/2007/relationships/hdphoto" Target="../media/hdphoto6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5.png"/><Relationship Id="rId5" Type="http://schemas.openxmlformats.org/officeDocument/2006/relationships/image" Target="../media/image21.png"/><Relationship Id="rId10" Type="http://schemas.microsoft.com/office/2007/relationships/hdphoto" Target="../media/hdphoto7.wdp"/><Relationship Id="rId4" Type="http://schemas.openxmlformats.org/officeDocument/2006/relationships/image" Target="../media/image20.png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34.png"/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12" Type="http://schemas.openxmlformats.org/officeDocument/2006/relationships/image" Target="../media/image3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2.png"/><Relationship Id="rId5" Type="http://schemas.openxmlformats.org/officeDocument/2006/relationships/image" Target="../media/image28.png"/><Relationship Id="rId10" Type="http://schemas.openxmlformats.org/officeDocument/2006/relationships/image" Target="../media/image11.png"/><Relationship Id="rId4" Type="http://schemas.microsoft.com/office/2007/relationships/hdphoto" Target="../media/hdphoto8.wdp"/><Relationship Id="rId9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hteck 19">
            <a:extLst>
              <a:ext uri="{FF2B5EF4-FFF2-40B4-BE49-F238E27FC236}">
                <a16:creationId xmlns:a16="http://schemas.microsoft.com/office/drawing/2014/main" id="{EDC41133-D8E6-4875-90D1-20A6C632EA84}"/>
              </a:ext>
            </a:extLst>
          </p:cNvPr>
          <p:cNvSpPr/>
          <p:nvPr/>
        </p:nvSpPr>
        <p:spPr>
          <a:xfrm>
            <a:off x="1246910" y="1858000"/>
            <a:ext cx="7684654" cy="4165600"/>
          </a:xfrm>
          <a:prstGeom prst="rect">
            <a:avLst/>
          </a:prstGeom>
          <a:solidFill>
            <a:srgbClr val="F5DF4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graphicFrame>
        <p:nvGraphicFramePr>
          <p:cNvPr id="12" name="Tabelle 11">
            <a:extLst>
              <a:ext uri="{FF2B5EF4-FFF2-40B4-BE49-F238E27FC236}">
                <a16:creationId xmlns:a16="http://schemas.microsoft.com/office/drawing/2014/main" id="{A2AC6B20-0E10-4D28-B29E-614D3A663B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040372"/>
              </p:ext>
            </p:extLst>
          </p:nvPr>
        </p:nvGraphicFramePr>
        <p:xfrm>
          <a:off x="1821148" y="2927768"/>
          <a:ext cx="6602416" cy="158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0322">
                  <a:extLst>
                    <a:ext uri="{9D8B030D-6E8A-4147-A177-3AD203B41FA5}">
                      <a16:colId xmlns:a16="http://schemas.microsoft.com/office/drawing/2014/main" val="1285288196"/>
                    </a:ext>
                  </a:extLst>
                </a:gridCol>
                <a:gridCol w="5872094">
                  <a:extLst>
                    <a:ext uri="{9D8B030D-6E8A-4147-A177-3AD203B41FA5}">
                      <a16:colId xmlns:a16="http://schemas.microsoft.com/office/drawing/2014/main" val="3089155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100 Mitarbeiter*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innen</a:t>
                      </a:r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615275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TT Fors" panose="020B0003030001020000" pitchFamily="34" charset="0"/>
                        </a:rPr>
                        <a:t>10 km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durchschnittlicher Arbeitsweg</a:t>
                      </a:r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61917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280 m²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Bürofläche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 </a:t>
                      </a:r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6941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30.000 kWh/Jahr Stromverbrauch</a:t>
                      </a:r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52663256"/>
                  </a:ext>
                </a:extLst>
              </a:tr>
            </a:tbl>
          </a:graphicData>
        </a:graphic>
      </p:graphicFrame>
      <p:sp>
        <p:nvSpPr>
          <p:cNvPr id="8" name="Rechteck 7">
            <a:extLst>
              <a:ext uri="{FF2B5EF4-FFF2-40B4-BE49-F238E27FC236}">
                <a16:creationId xmlns:a16="http://schemas.microsoft.com/office/drawing/2014/main" id="{DD7B5B53-57FA-4BE7-A288-EFF346982B85}"/>
              </a:ext>
            </a:extLst>
          </p:cNvPr>
          <p:cNvSpPr/>
          <p:nvPr/>
        </p:nvSpPr>
        <p:spPr>
          <a:xfrm>
            <a:off x="1725419" y="2180877"/>
            <a:ext cx="5528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TT Fors Bold" panose="020B0003030001020000" pitchFamily="34" charset="0"/>
              </a:rPr>
              <a:t>Das </a:t>
            </a:r>
            <a:r>
              <a:rPr lang="en-US" sz="2000" b="1" dirty="0" err="1">
                <a:solidFill>
                  <a:srgbClr val="000000"/>
                </a:solidFill>
                <a:latin typeface="TT Fors Bold" panose="020B0003030001020000" pitchFamily="34" charset="0"/>
              </a:rPr>
              <a:t>Büro</a:t>
            </a:r>
            <a:endParaRPr lang="en-US" sz="2000" b="1" dirty="0">
              <a:solidFill>
                <a:srgbClr val="000000"/>
              </a:solidFill>
              <a:latin typeface="TT Fors Bold" panose="020B0003030001020000" pitchFamily="34" charset="0"/>
            </a:endParaRPr>
          </a:p>
          <a:p>
            <a:endParaRPr lang="en-US" sz="1400" b="1" dirty="0">
              <a:solidFill>
                <a:srgbClr val="000000"/>
              </a:solidFill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0BFAB0E9-A5CF-4459-B445-FA1AA4AF7404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50000"/>
          </a:blip>
          <a:stretch>
            <a:fillRect/>
          </a:stretch>
        </p:blipFill>
        <p:spPr>
          <a:xfrm>
            <a:off x="2049382" y="3385630"/>
            <a:ext cx="305914" cy="305914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053B9DA2-7599-40FD-A1B1-FABA612791A8}"/>
              </a:ext>
            </a:extLst>
          </p:cNvPr>
          <p:cNvSpPr/>
          <p:nvPr/>
        </p:nvSpPr>
        <p:spPr>
          <a:xfrm>
            <a:off x="3389780" y="4898832"/>
            <a:ext cx="527394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Kohlendioxid (CO</a:t>
            </a:r>
            <a:r>
              <a:rPr lang="en-US" sz="1400" baseline="-25000" dirty="0">
                <a:solidFill>
                  <a:srgbClr val="000000"/>
                </a:solidFill>
                <a:latin typeface="TT Fors" panose="020B0003030001020000" pitchFamily="34" charset="0"/>
              </a:rPr>
              <a:t>2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 ) ist ein Treibhausgas. Das "e" in CO</a:t>
            </a:r>
            <a:r>
              <a:rPr lang="en-US" sz="1400" baseline="-25000" dirty="0">
                <a:solidFill>
                  <a:srgbClr val="000000"/>
                </a:solidFill>
                <a:latin typeface="TT Fors" panose="020B0003030001020000" pitchFamily="34" charset="0"/>
              </a:rPr>
              <a:t>2e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 steht für eine Einheit, die verschiedene Treibhausgase in CO</a:t>
            </a:r>
            <a:r>
              <a:rPr lang="en-US" sz="1400" baseline="-25000" dirty="0">
                <a:solidFill>
                  <a:srgbClr val="000000"/>
                </a:solidFill>
                <a:latin typeface="TT Fors" panose="020B0003030001020000" pitchFamily="34" charset="0"/>
              </a:rPr>
              <a:t>2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 umrechnet, um ihre Auswirkungen auf das Klima zu vergleichen.</a:t>
            </a:r>
            <a:endParaRPr lang="en-US" sz="1400" dirty="0">
              <a:latin typeface="TT Fors" panose="020B0003030001020000" pitchFamily="34" charset="0"/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BA2EAB6D-676D-41EC-9805-95CB1E4D1349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3978"/>
                    </a14:imgEffect>
                    <a14:imgEffect>
                      <a14:saturation sat="0"/>
                    </a14:imgEffect>
                    <a14:imgEffect>
                      <a14:brightnessContrast bright="100000" contrast="-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21148" y="3919788"/>
            <a:ext cx="778574" cy="77857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765E2315-1D82-463C-AA74-6AAFE73D62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2001583" y="3746691"/>
            <a:ext cx="401512" cy="401512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0484DE20-7620-4E8E-95AB-4A1BA89C62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64907" y="2835503"/>
            <a:ext cx="600846" cy="600846"/>
          </a:xfrm>
          <a:prstGeom prst="rect">
            <a:avLst/>
          </a:prstGeom>
        </p:spPr>
      </p:pic>
      <p:sp>
        <p:nvSpPr>
          <p:cNvPr id="19" name="Rechteck 18">
            <a:extLst>
              <a:ext uri="{FF2B5EF4-FFF2-40B4-BE49-F238E27FC236}">
                <a16:creationId xmlns:a16="http://schemas.microsoft.com/office/drawing/2014/main" id="{A74297C7-4DDA-4081-8F1E-D955EF12BADA}"/>
              </a:ext>
            </a:extLst>
          </p:cNvPr>
          <p:cNvSpPr/>
          <p:nvPr/>
        </p:nvSpPr>
        <p:spPr>
          <a:xfrm>
            <a:off x="1725419" y="2571115"/>
            <a:ext cx="60163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000000"/>
                </a:solidFill>
                <a:latin typeface="TT Fors" panose="020B0003030001020000" pitchFamily="34" charset="0"/>
              </a:rPr>
              <a:t>Die Berechnungen beruhen auf den folgenden Fakten </a:t>
            </a:r>
            <a:r>
              <a:rPr lang="en-US" sz="1200" i="1" dirty="0" err="1">
                <a:solidFill>
                  <a:srgbClr val="000000"/>
                </a:solidFill>
                <a:latin typeface="TT Fors" panose="020B0003030001020000" pitchFamily="34" charset="0"/>
              </a:rPr>
              <a:t>über</a:t>
            </a:r>
            <a:r>
              <a:rPr lang="en-US" sz="1200" i="1" dirty="0">
                <a:solidFill>
                  <a:srgbClr val="000000"/>
                </a:solidFill>
                <a:latin typeface="TT Fors" panose="020B0003030001020000" pitchFamily="34" charset="0"/>
              </a:rPr>
              <a:t> den </a:t>
            </a:r>
            <a:r>
              <a:rPr lang="en-US" sz="1200" i="1" dirty="0" err="1">
                <a:solidFill>
                  <a:srgbClr val="000000"/>
                </a:solidFill>
                <a:latin typeface="TT Fors" panose="020B0003030001020000" pitchFamily="34" charset="0"/>
              </a:rPr>
              <a:t>Arbeitsplatz</a:t>
            </a:r>
            <a:r>
              <a:rPr lang="en-US" sz="1200" i="1" dirty="0">
                <a:solidFill>
                  <a:srgbClr val="000000"/>
                </a:solidFill>
                <a:latin typeface="TT Fors" panose="020B0003030001020000" pitchFamily="34" charset="0"/>
              </a:rPr>
              <a:t>:</a:t>
            </a:r>
            <a:endParaRPr lang="en-US" sz="1200" i="1" dirty="0">
              <a:latin typeface="TT Fors" panose="020B0003030001020000" pitchFamily="34" charset="0"/>
            </a:endParaRPr>
          </a:p>
        </p:txBody>
      </p:sp>
      <p:pic>
        <p:nvPicPr>
          <p:cNvPr id="21" name="Picture 4">
            <a:extLst>
              <a:ext uri="{FF2B5EF4-FFF2-40B4-BE49-F238E27FC236}">
                <a16:creationId xmlns:a16="http://schemas.microsoft.com/office/drawing/2014/main" id="{80BC3764-F0C4-4209-B5A7-23E82FA0A8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1073059" y="4425304"/>
            <a:ext cx="1738332" cy="1738332"/>
          </a:xfrm>
          <a:prstGeom prst="rect">
            <a:avLst/>
          </a:prstGeom>
        </p:spPr>
      </p:pic>
      <p:pic>
        <p:nvPicPr>
          <p:cNvPr id="22" name="Picture 2">
            <a:extLst>
              <a:ext uri="{FF2B5EF4-FFF2-40B4-BE49-F238E27FC236}">
                <a16:creationId xmlns:a16="http://schemas.microsoft.com/office/drawing/2014/main" id="{9B9D18FB-F8F3-4EF9-BA97-C2D50AF697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53419" y="2003950"/>
            <a:ext cx="1581964" cy="1584960"/>
          </a:xfrm>
          <a:prstGeom prst="rect">
            <a:avLst/>
          </a:prstGeo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41FFA58-95FA-40AE-BB49-C2F3BCAB2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1</a:t>
            </a:fld>
            <a:endParaRPr lang="en-MK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7BEC5-4326-6BAE-C03F-C864A232262E}"/>
              </a:ext>
            </a:extLst>
          </p:cNvPr>
          <p:cNvSpPr txBox="1"/>
          <p:nvPr/>
        </p:nvSpPr>
        <p:spPr>
          <a:xfrm>
            <a:off x="1246910" y="6521225"/>
            <a:ext cx="53441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r-Latn-RS" dirty="0">
                <a:latin typeface="TT Fors" panose="020B0003030001020000" pitchFamily="34" charset="0"/>
              </a:rPr>
              <a:t>CC BY-SA 4.0 PAFF, außer Icons.Diese stehen unter der NounPro License (The Noun Project).</a:t>
            </a:r>
            <a:endParaRPr lang="en-150" dirty="0">
              <a:latin typeface="TT Fors" panose="020B000303000102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529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fik 25">
            <a:extLst>
              <a:ext uri="{FF2B5EF4-FFF2-40B4-BE49-F238E27FC236}">
                <a16:creationId xmlns:a16="http://schemas.microsoft.com/office/drawing/2014/main" id="{7429D38E-4B29-49DB-B6E2-3C773BD791E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1000"/>
                    </a14:imgEffect>
                    <a14:imgEffect>
                      <a14:brightnessContrast bright="19000" contrast="2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0591" y="3003041"/>
            <a:ext cx="4935600" cy="4950000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8AE478B7-589A-45B5-A73E-F5E8BEAFE381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467"/>
                    </a14:imgEffect>
                    <a14:imgEffect>
                      <a14:saturation sat="71000"/>
                    </a14:imgEffect>
                    <a14:imgEffect>
                      <a14:brightnessContrast bright="33000" contrast="3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70454" y="3003041"/>
            <a:ext cx="4935600" cy="4950000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C20889DC-C894-45A0-983D-93AC96201C0D}"/>
              </a:ext>
            </a:extLst>
          </p:cNvPr>
          <p:cNvSpPr/>
          <p:nvPr/>
        </p:nvSpPr>
        <p:spPr>
          <a:xfrm rot="16200000">
            <a:off x="1525880" y="1712699"/>
            <a:ext cx="2550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64AC95"/>
                </a:solidFill>
                <a:latin typeface="TT Fors Bold" panose="020B0003030001020000" pitchFamily="34" charset="0"/>
              </a:rPr>
              <a:t>Menü</a:t>
            </a:r>
            <a:r>
              <a:rPr lang="en-US" b="1" dirty="0">
                <a:solidFill>
                  <a:srgbClr val="64AC95"/>
                </a:solidFill>
                <a:latin typeface="TT Fors Bold" panose="020B0003030001020000" pitchFamily="34" charset="0"/>
              </a:rPr>
              <a:t> / </a:t>
            </a:r>
            <a:r>
              <a:rPr lang="en-US" b="1" dirty="0" err="1">
                <a:solidFill>
                  <a:srgbClr val="64AC95"/>
                </a:solidFill>
                <a:latin typeface="TT Fors Bold" panose="020B0003030001020000" pitchFamily="34" charset="0"/>
              </a:rPr>
              <a:t>Verpflegung</a:t>
            </a:r>
            <a:endParaRPr lang="de-DE" dirty="0"/>
          </a:p>
        </p:txBody>
      </p:sp>
      <p:pic>
        <p:nvPicPr>
          <p:cNvPr id="8" name="Inhaltsplatzhalter 3">
            <a:extLst>
              <a:ext uri="{FF2B5EF4-FFF2-40B4-BE49-F238E27FC236}">
                <a16:creationId xmlns:a16="http://schemas.microsoft.com/office/drawing/2014/main" id="{3851A0E8-9370-4DD8-8A9E-E5DF4BEB7494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2379626" y="-210122"/>
            <a:ext cx="4935600" cy="4950000"/>
          </a:xfrm>
          <a:prstGeom prst="rect">
            <a:avLst/>
          </a:prstGeom>
        </p:spPr>
      </p:pic>
      <p:sp>
        <p:nvSpPr>
          <p:cNvPr id="9" name="Ellipse 8">
            <a:extLst>
              <a:ext uri="{FF2B5EF4-FFF2-40B4-BE49-F238E27FC236}">
                <a16:creationId xmlns:a16="http://schemas.microsoft.com/office/drawing/2014/main" id="{6256BA51-E891-4D0F-9D62-F2B13AC80B3E}"/>
              </a:ext>
            </a:extLst>
          </p:cNvPr>
          <p:cNvSpPr>
            <a:spLocks noChangeAspect="1"/>
          </p:cNvSpPr>
          <p:nvPr/>
        </p:nvSpPr>
        <p:spPr>
          <a:xfrm>
            <a:off x="4446355" y="3147230"/>
            <a:ext cx="719585" cy="71958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D6391955-3C84-40C4-940F-30F547A7961F}"/>
              </a:ext>
            </a:extLst>
          </p:cNvPr>
          <p:cNvSpPr/>
          <p:nvPr/>
        </p:nvSpPr>
        <p:spPr>
          <a:xfrm>
            <a:off x="3872353" y="1156263"/>
            <a:ext cx="19431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TT Fors Bold" panose="020B0003030001020000" pitchFamily="34" charset="0"/>
              </a:rPr>
              <a:t>Veganes Menü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FBE678B-E3DE-4C8A-AD01-204DD8948DC9}"/>
              </a:ext>
            </a:extLst>
          </p:cNvPr>
          <p:cNvSpPr/>
          <p:nvPr/>
        </p:nvSpPr>
        <p:spPr>
          <a:xfrm>
            <a:off x="3661753" y="2156625"/>
            <a:ext cx="24285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Angebot eines</a:t>
            </a:r>
          </a:p>
          <a:p>
            <a:pPr algn="ctr"/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veganen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Mittagsmenüs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in der Kantine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47645E5D-199D-47CC-BD12-66F15B4AFC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12087" y="3265309"/>
            <a:ext cx="653853" cy="653853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1A60AD6F-BEE9-4AED-83AD-F9F13A4DC05B}"/>
              </a:ext>
            </a:extLst>
          </p:cNvPr>
          <p:cNvSpPr/>
          <p:nvPr/>
        </p:nvSpPr>
        <p:spPr>
          <a:xfrm>
            <a:off x="3704072" y="1652881"/>
            <a:ext cx="2473754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25.000 kg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en-US" dirty="0" err="1">
                <a:latin typeface="TT Fors" panose="020B0003030001020000" pitchFamily="34" charset="0"/>
              </a:rPr>
              <a:t>Jahr</a:t>
            </a:r>
            <a:endParaRPr lang="en-US" dirty="0">
              <a:latin typeface="TT Fors" panose="020B0003030001020000" pitchFamily="34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D6F513ED-FC31-4FA2-86B7-61B86FAD054B}"/>
              </a:ext>
            </a:extLst>
          </p:cNvPr>
          <p:cNvSpPr/>
          <p:nvPr/>
        </p:nvSpPr>
        <p:spPr>
          <a:xfrm>
            <a:off x="5484727" y="5367599"/>
            <a:ext cx="24285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>
                <a:latin typeface="TT Fors" panose="020B0003030001020000" pitchFamily="34" charset="0"/>
              </a:rPr>
              <a:t>Angebot</a:t>
            </a:r>
            <a:r>
              <a:rPr lang="en-US" sz="1400" dirty="0">
                <a:latin typeface="TT Fors" panose="020B0003030001020000" pitchFamily="34" charset="0"/>
              </a:rPr>
              <a:t> eines</a:t>
            </a:r>
          </a:p>
          <a:p>
            <a:pPr algn="ctr"/>
            <a:r>
              <a:rPr lang="en-US" sz="1400" dirty="0" err="1">
                <a:latin typeface="TT Fors" panose="020B0003030001020000" pitchFamily="34" charset="0"/>
              </a:rPr>
              <a:t>Mischkost-Mittagsmenüs</a:t>
            </a:r>
            <a:r>
              <a:rPr lang="en-US" sz="1400" dirty="0">
                <a:latin typeface="TT Fors" panose="020B0003030001020000" pitchFamily="34" charset="0"/>
              </a:rPr>
              <a:t> </a:t>
            </a:r>
          </a:p>
          <a:p>
            <a:pPr algn="ctr"/>
            <a:r>
              <a:rPr lang="en-US" sz="1400" dirty="0">
                <a:latin typeface="TT Fors" panose="020B0003030001020000" pitchFamily="34" charset="0"/>
              </a:rPr>
              <a:t>in der Kantine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62C1AC8B-B554-4EEC-A486-1AE48A04BB4B}"/>
              </a:ext>
            </a:extLst>
          </p:cNvPr>
          <p:cNvSpPr/>
          <p:nvPr/>
        </p:nvSpPr>
        <p:spPr>
          <a:xfrm>
            <a:off x="1687205" y="5375303"/>
            <a:ext cx="273260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>
                <a:latin typeface="TT Fors" panose="020B0003030001020000" pitchFamily="34" charset="0"/>
              </a:rPr>
              <a:t>Angebot</a:t>
            </a:r>
            <a:r>
              <a:rPr lang="en-US" sz="1400" dirty="0">
                <a:latin typeface="TT Fors" panose="020B0003030001020000" pitchFamily="34" charset="0"/>
              </a:rPr>
              <a:t> eines</a:t>
            </a:r>
          </a:p>
          <a:p>
            <a:pPr algn="ctr"/>
            <a:r>
              <a:rPr lang="en-US" sz="1400" dirty="0" err="1">
                <a:latin typeface="TT Fors" panose="020B0003030001020000" pitchFamily="34" charset="0"/>
              </a:rPr>
              <a:t>vegetarischen</a:t>
            </a:r>
            <a:r>
              <a:rPr lang="en-US" sz="1400" dirty="0">
                <a:latin typeface="TT Fors" panose="020B0003030001020000" pitchFamily="34" charset="0"/>
              </a:rPr>
              <a:t> </a:t>
            </a:r>
            <a:r>
              <a:rPr lang="en-US" sz="1400" dirty="0" err="1">
                <a:latin typeface="TT Fors" panose="020B0003030001020000" pitchFamily="34" charset="0"/>
              </a:rPr>
              <a:t>Mittagsmenüs</a:t>
            </a:r>
            <a:r>
              <a:rPr lang="en-US" sz="1400" dirty="0">
                <a:latin typeface="TT Fors" panose="020B0003030001020000" pitchFamily="34" charset="0"/>
              </a:rPr>
              <a:t> </a:t>
            </a:r>
          </a:p>
          <a:p>
            <a:pPr algn="ctr"/>
            <a:r>
              <a:rPr lang="en-US" sz="1400" dirty="0">
                <a:latin typeface="TT Fors" panose="020B0003030001020000" pitchFamily="34" charset="0"/>
              </a:rPr>
              <a:t>in der Kantine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8EB6547A-BB70-4A36-893F-6DB80664EC53}"/>
              </a:ext>
            </a:extLst>
          </p:cNvPr>
          <p:cNvSpPr/>
          <p:nvPr/>
        </p:nvSpPr>
        <p:spPr>
          <a:xfrm>
            <a:off x="1959679" y="4855202"/>
            <a:ext cx="2480166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45.000 kg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en-US" dirty="0" err="1">
                <a:latin typeface="TT Fors" panose="020B0003030001020000" pitchFamily="34" charset="0"/>
              </a:rPr>
              <a:t>Jahr</a:t>
            </a:r>
            <a:endParaRPr lang="en-US" dirty="0">
              <a:latin typeface="TT Fors" panose="020B0003030001020000" pitchFamily="34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D9D46E4-2C80-4B29-B147-FCC83D17C2FD}"/>
              </a:ext>
            </a:extLst>
          </p:cNvPr>
          <p:cNvSpPr/>
          <p:nvPr/>
        </p:nvSpPr>
        <p:spPr>
          <a:xfrm>
            <a:off x="5559869" y="4885132"/>
            <a:ext cx="2481770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70.000 kg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en-US" dirty="0" err="1">
                <a:latin typeface="TT Fors" panose="020B0003030001020000" pitchFamily="34" charset="0"/>
              </a:rPr>
              <a:t>Jahr</a:t>
            </a:r>
            <a:endParaRPr lang="en-US" dirty="0">
              <a:latin typeface="TT Fors" panose="020B0003030001020000" pitchFamily="34" charset="0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A930EA57-EF73-4B19-AF68-15668B35DC87}"/>
              </a:ext>
            </a:extLst>
          </p:cNvPr>
          <p:cNvSpPr/>
          <p:nvPr/>
        </p:nvSpPr>
        <p:spPr>
          <a:xfrm>
            <a:off x="1796974" y="4380382"/>
            <a:ext cx="26228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b="1" dirty="0">
                <a:solidFill>
                  <a:schemeClr val="bg1"/>
                </a:solidFill>
                <a:latin typeface="TT Fors Bold" panose="020B0003030001020000" pitchFamily="34" charset="0"/>
              </a:rPr>
              <a:t>Vegetarisches Menü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934EF53A-7D22-4808-9339-4D1C561C643B}"/>
              </a:ext>
            </a:extLst>
          </p:cNvPr>
          <p:cNvSpPr/>
          <p:nvPr/>
        </p:nvSpPr>
        <p:spPr>
          <a:xfrm>
            <a:off x="6047983" y="4344900"/>
            <a:ext cx="1443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err="1">
                <a:latin typeface="TT Fors Bold" panose="020B0003030001020000" pitchFamily="34" charset="0"/>
              </a:rPr>
              <a:t>Mischkost</a:t>
            </a:r>
            <a:endParaRPr lang="de-DE" dirty="0">
              <a:latin typeface="TT Fors Bold" panose="020B0003030001020000" pitchFamily="34" charset="0"/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B90E35B-E303-4513-BCFB-F509E8C55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2</a:t>
            </a:fld>
            <a:endParaRPr lang="en-MK"/>
          </a:p>
        </p:txBody>
      </p:sp>
      <p:pic>
        <p:nvPicPr>
          <p:cNvPr id="23" name="Picture 7">
            <a:extLst>
              <a:ext uri="{FF2B5EF4-FFF2-40B4-BE49-F238E27FC236}">
                <a16:creationId xmlns:a16="http://schemas.microsoft.com/office/drawing/2014/main" id="{6659128C-E5D8-4474-8CCE-8A5364D5D901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433412" y="3313294"/>
            <a:ext cx="1517680" cy="616496"/>
          </a:xfrm>
          <a:prstGeom prst="rect">
            <a:avLst/>
          </a:prstGeom>
        </p:spPr>
      </p:pic>
      <p:sp>
        <p:nvSpPr>
          <p:cNvPr id="25" name="Rechteck 24">
            <a:extLst>
              <a:ext uri="{FF2B5EF4-FFF2-40B4-BE49-F238E27FC236}">
                <a16:creationId xmlns:a16="http://schemas.microsoft.com/office/drawing/2014/main" id="{39C30F92-8903-4823-AE4F-28AD93F5F519}"/>
              </a:ext>
            </a:extLst>
          </p:cNvPr>
          <p:cNvSpPr/>
          <p:nvPr/>
        </p:nvSpPr>
        <p:spPr>
          <a:xfrm rot="5400000">
            <a:off x="8657069" y="4978986"/>
            <a:ext cx="3049665" cy="491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en-GB" sz="1100" b="1" dirty="0">
                <a:solidFill>
                  <a:srgbClr val="BB2649"/>
                </a:solidFill>
                <a:effectLst/>
                <a:latin typeface="TT Fors Bold" panose="020B0003030001020000" pitchFamily="34" charset="0"/>
              </a:rPr>
              <a:t>3. </a:t>
            </a:r>
            <a:r>
              <a:rPr lang="en-GB" sz="1100" b="1" dirty="0" err="1">
                <a:solidFill>
                  <a:srgbClr val="BB2649"/>
                </a:solidFill>
                <a:effectLst/>
                <a:latin typeface="TT Fors Bold" panose="020B0003030001020000" pitchFamily="34" charset="0"/>
              </a:rPr>
              <a:t>Dein</a:t>
            </a:r>
            <a:r>
              <a:rPr lang="en-GB" sz="1100" b="1" dirty="0">
                <a:solidFill>
                  <a:srgbClr val="BB2649"/>
                </a:solidFill>
                <a:effectLst/>
                <a:latin typeface="TT Fors Bold" panose="020B0003030001020000" pitchFamily="34" charset="0"/>
              </a:rPr>
              <a:t> </a:t>
            </a:r>
            <a:r>
              <a:rPr lang="en-GB" sz="1100" b="1" dirty="0" err="1">
                <a:solidFill>
                  <a:srgbClr val="BB2649"/>
                </a:solidFill>
                <a:effectLst/>
                <a:latin typeface="TT Fors Bold" panose="020B0003030001020000" pitchFamily="34" charset="0"/>
              </a:rPr>
              <a:t>klimafreundliches</a:t>
            </a:r>
            <a:r>
              <a:rPr lang="en-GB" sz="1100" b="1" dirty="0">
                <a:solidFill>
                  <a:srgbClr val="BB2649"/>
                </a:solidFill>
                <a:effectLst/>
                <a:latin typeface="TT Fors Bold" panose="020B0003030001020000" pitchFamily="34" charset="0"/>
              </a:rPr>
              <a:t> </a:t>
            </a:r>
            <a:r>
              <a:rPr lang="en-GB" sz="1100" b="1" dirty="0" err="1">
                <a:solidFill>
                  <a:srgbClr val="BB2649"/>
                </a:solidFill>
                <a:effectLst/>
                <a:latin typeface="TT Fors Bold" panose="020B0003030001020000" pitchFamily="34" charset="0"/>
              </a:rPr>
              <a:t>Büro</a:t>
            </a:r>
            <a:endParaRPr lang="de-DE" sz="1100" b="1" dirty="0">
              <a:solidFill>
                <a:srgbClr val="BB2649"/>
              </a:solidFill>
              <a:effectLst/>
              <a:latin typeface="TT Fors Bold" panose="020B0003030001020000" pitchFamily="34" charset="0"/>
            </a:endParaRPr>
          </a:p>
          <a:p>
            <a:pPr algn="r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en-GB" sz="1050" b="1" dirty="0" err="1">
                <a:solidFill>
                  <a:srgbClr val="BB234A"/>
                </a:solidFill>
                <a:effectLst/>
                <a:latin typeface="TT Fors" panose="020B0003030001020000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Büro-Waben</a:t>
            </a:r>
            <a:r>
              <a:rPr lang="en-GB" sz="1050" b="1" dirty="0">
                <a:solidFill>
                  <a:srgbClr val="BB234A"/>
                </a:solidFill>
                <a:effectLst/>
                <a:latin typeface="TT Fors" panose="020B0003030001020000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und </a:t>
            </a:r>
            <a:r>
              <a:rPr lang="en-GB" sz="1050" b="1" dirty="0" err="1">
                <a:solidFill>
                  <a:srgbClr val="BB234A"/>
                </a:solidFill>
                <a:effectLst/>
                <a:latin typeface="TT Fors" panose="020B0003030001020000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Büro-Informationen</a:t>
            </a:r>
            <a:endParaRPr lang="de-DE" sz="1050" b="1" dirty="0">
              <a:solidFill>
                <a:srgbClr val="BB234A"/>
              </a:solidFill>
              <a:effectLst/>
              <a:latin typeface="TT Fors" panose="020B0003030001020000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068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id="{03DBF169-1214-4DAC-87B8-7B6862054183}"/>
              </a:ext>
            </a:extLst>
          </p:cNvPr>
          <p:cNvSpPr/>
          <p:nvPr/>
        </p:nvSpPr>
        <p:spPr>
          <a:xfrm rot="16200000">
            <a:off x="1226298" y="4992293"/>
            <a:ext cx="1144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8C52FF"/>
                </a:solidFill>
                <a:latin typeface="TT Fors Bold" panose="020B0003030001020000" pitchFamily="34" charset="0"/>
              </a:rPr>
              <a:t>Mobilität</a:t>
            </a:r>
            <a:endParaRPr lang="en-US" dirty="0">
              <a:latin typeface="TT Fors Bold" panose="020B0003030001020000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706D965-13A8-4924-8982-A2562DF0DA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3632"/>
                    </a14:imgEffect>
                    <a14:imgEffect>
                      <a14:brightnessContrast bright="43000" contrast="3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76258" y="2707058"/>
            <a:ext cx="4935600" cy="4950381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41352F5B-E45D-42CB-B52C-8018099785E7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041"/>
                    </a14:imgEffect>
                    <a14:imgEffect>
                      <a14:saturation sat="110000"/>
                    </a14:imgEffect>
                    <a14:imgEffect>
                      <a14:brightnessContrast bright="2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91286" y="-367169"/>
            <a:ext cx="4935600" cy="4950000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F17A511D-2639-437F-9B16-272296EBCF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7878" y="2777926"/>
            <a:ext cx="4935600" cy="4941685"/>
          </a:xfrm>
          <a:prstGeom prst="rect">
            <a:avLst/>
          </a:prstGeo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40203DF3-22E1-4EDD-9606-3B0F656E0319}"/>
              </a:ext>
            </a:extLst>
          </p:cNvPr>
          <p:cNvSpPr/>
          <p:nvPr/>
        </p:nvSpPr>
        <p:spPr>
          <a:xfrm>
            <a:off x="4075261" y="1026717"/>
            <a:ext cx="2114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öffentliche Verkehrsmittel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B628CF84-A788-4C7D-AAB3-DC05562F9C13}"/>
              </a:ext>
            </a:extLst>
          </p:cNvPr>
          <p:cNvSpPr/>
          <p:nvPr/>
        </p:nvSpPr>
        <p:spPr>
          <a:xfrm>
            <a:off x="4405425" y="2085169"/>
            <a:ext cx="24285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bei täglicher Nutzung.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A7E4277D-4690-4AE2-9F81-FE20663AD1A2}"/>
              </a:ext>
            </a:extLst>
          </p:cNvPr>
          <p:cNvSpPr/>
          <p:nvPr/>
        </p:nvSpPr>
        <p:spPr>
          <a:xfrm>
            <a:off x="4640807" y="1646913"/>
            <a:ext cx="2350323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4.000 kg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en-US" dirty="0" err="1">
                <a:latin typeface="TT Fors" panose="020B0003030001020000" pitchFamily="34" charset="0"/>
              </a:rPr>
              <a:t>Jahr</a:t>
            </a:r>
            <a:endParaRPr lang="en-US" dirty="0">
              <a:latin typeface="TT Fors" panose="020B0003030001020000" pitchFamily="34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8C4D1D6D-1145-430B-BA4C-DB95C1B4A9EF}"/>
              </a:ext>
            </a:extLst>
          </p:cNvPr>
          <p:cNvSpPr/>
          <p:nvPr/>
        </p:nvSpPr>
        <p:spPr>
          <a:xfrm>
            <a:off x="6361895" y="4102102"/>
            <a:ext cx="2366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Firmenelektroauto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88D2D627-82EE-48BF-B111-155D95BBB18B}"/>
              </a:ext>
            </a:extLst>
          </p:cNvPr>
          <p:cNvSpPr/>
          <p:nvPr/>
        </p:nvSpPr>
        <p:spPr>
          <a:xfrm>
            <a:off x="6284426" y="5187569"/>
            <a:ext cx="24285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bei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täglicher Nutzung.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B00E2A18-7195-4805-B567-58C4DB462F9A}"/>
              </a:ext>
            </a:extLst>
          </p:cNvPr>
          <p:cNvSpPr/>
          <p:nvPr/>
        </p:nvSpPr>
        <p:spPr>
          <a:xfrm>
            <a:off x="6460433" y="4632679"/>
            <a:ext cx="247215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24.000 kg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en-US" dirty="0" err="1">
                <a:latin typeface="TT Fors" panose="020B0003030001020000" pitchFamily="34" charset="0"/>
              </a:rPr>
              <a:t>Jahr</a:t>
            </a:r>
            <a:endParaRPr lang="en-US" dirty="0">
              <a:latin typeface="TT Fors" panose="020B0003030001020000" pitchFamily="34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43AB2898-ADD2-4E04-8719-B4F314CD0613}"/>
              </a:ext>
            </a:extLst>
          </p:cNvPr>
          <p:cNvSpPr/>
          <p:nvPr/>
        </p:nvSpPr>
        <p:spPr>
          <a:xfrm>
            <a:off x="2978656" y="4102102"/>
            <a:ext cx="18582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TT Fors Bold" panose="020B0003030001020000" pitchFamily="34" charset="0"/>
              </a:rPr>
              <a:t>Firmenfahrrad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351CC973-037A-46A6-A606-749AD1D3BD04}"/>
              </a:ext>
            </a:extLst>
          </p:cNvPr>
          <p:cNvSpPr/>
          <p:nvPr/>
        </p:nvSpPr>
        <p:spPr>
          <a:xfrm>
            <a:off x="2618914" y="5213065"/>
            <a:ext cx="24285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bei täglicher Nutzung.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CC133BD2-3828-476F-8AE3-ADD0C04B0459}"/>
              </a:ext>
            </a:extLst>
          </p:cNvPr>
          <p:cNvSpPr/>
          <p:nvPr/>
        </p:nvSpPr>
        <p:spPr>
          <a:xfrm>
            <a:off x="2824366" y="4673077"/>
            <a:ext cx="2127505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250 kg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en-US" dirty="0" err="1">
                <a:latin typeface="TT Fors" panose="020B0003030001020000" pitchFamily="34" charset="0"/>
              </a:rPr>
              <a:t>Jahr</a:t>
            </a:r>
            <a:endParaRPr lang="en-US" dirty="0">
              <a:latin typeface="TT Fors" panose="020B0003030001020000" pitchFamily="34" charset="0"/>
            </a:endParaRPr>
          </a:p>
        </p:txBody>
      </p:sp>
      <p:pic>
        <p:nvPicPr>
          <p:cNvPr id="36" name="Grafik 35">
            <a:extLst>
              <a:ext uri="{FF2B5EF4-FFF2-40B4-BE49-F238E27FC236}">
                <a16:creationId xmlns:a16="http://schemas.microsoft.com/office/drawing/2014/main" id="{F16860BA-2A6A-48A9-BC0A-455CA7666D5F}"/>
              </a:ext>
            </a:extLst>
          </p:cNvPr>
          <p:cNvPicPr>
            <a:picLocks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3632"/>
                    </a14:imgEffect>
                    <a14:imgEffect>
                      <a14:brightnessContrast bright="53000" contrast="3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56315" y="-383146"/>
            <a:ext cx="4935600" cy="4950000"/>
          </a:xfrm>
          <a:prstGeom prst="rect">
            <a:avLst/>
          </a:prstGeom>
        </p:spPr>
      </p:pic>
      <p:sp>
        <p:nvSpPr>
          <p:cNvPr id="37" name="Rechteck 36">
            <a:extLst>
              <a:ext uri="{FF2B5EF4-FFF2-40B4-BE49-F238E27FC236}">
                <a16:creationId xmlns:a16="http://schemas.microsoft.com/office/drawing/2014/main" id="{43F6870E-CCAA-4973-A9F0-7D85D677DAE4}"/>
              </a:ext>
            </a:extLst>
          </p:cNvPr>
          <p:cNvSpPr/>
          <p:nvPr/>
        </p:nvSpPr>
        <p:spPr>
          <a:xfrm>
            <a:off x="878877" y="812024"/>
            <a:ext cx="20508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b="1" dirty="0" err="1">
                <a:latin typeface="TT Fors Bold" panose="020B0003030001020000" pitchFamily="34" charset="0"/>
              </a:rPr>
              <a:t>Firmen-Pkw mit Benzinmotor</a:t>
            </a:r>
            <a:endParaRPr lang="de-DE" dirty="0">
              <a:latin typeface="TT Fors Bold" panose="020B0003030001020000" pitchFamily="34" charset="0"/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8DD02682-3463-44E6-AB33-433EDC45F1B9}"/>
              </a:ext>
            </a:extLst>
          </p:cNvPr>
          <p:cNvSpPr/>
          <p:nvPr/>
        </p:nvSpPr>
        <p:spPr>
          <a:xfrm>
            <a:off x="631978" y="2219285"/>
            <a:ext cx="24285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TT Fors" panose="020B0003030001020000" pitchFamily="34" charset="0"/>
              </a:rPr>
              <a:t>bei täglicher Nutzung.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AA7DAC10-20CA-4410-85FD-39412FFB4F74}"/>
              </a:ext>
            </a:extLst>
          </p:cNvPr>
          <p:cNvSpPr/>
          <p:nvPr/>
        </p:nvSpPr>
        <p:spPr>
          <a:xfrm>
            <a:off x="738728" y="1698638"/>
            <a:ext cx="2481770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55.000 kg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en-US" dirty="0" err="1">
                <a:latin typeface="TT Fors" panose="020B0003030001020000" pitchFamily="34" charset="0"/>
              </a:rPr>
              <a:t>Jahr</a:t>
            </a:r>
            <a:endParaRPr lang="en-US" dirty="0">
              <a:latin typeface="TT Fors" panose="020B0003030001020000" pitchFamily="34" charset="0"/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AD5C90CD-8D91-43E3-B0CF-E99819E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3</a:t>
            </a:fld>
            <a:endParaRPr lang="en-MK"/>
          </a:p>
        </p:txBody>
      </p:sp>
      <p:pic>
        <p:nvPicPr>
          <p:cNvPr id="25" name="Picture 7">
            <a:extLst>
              <a:ext uri="{FF2B5EF4-FFF2-40B4-BE49-F238E27FC236}">
                <a16:creationId xmlns:a16="http://schemas.microsoft.com/office/drawing/2014/main" id="{25E4E605-B29D-4272-AC1C-37022484FC34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433412" y="3313294"/>
            <a:ext cx="1517680" cy="616496"/>
          </a:xfrm>
          <a:prstGeom prst="rect">
            <a:avLst/>
          </a:prstGeom>
        </p:spPr>
      </p:pic>
      <p:sp>
        <p:nvSpPr>
          <p:cNvPr id="26" name="Rechteck 25">
            <a:extLst>
              <a:ext uri="{FF2B5EF4-FFF2-40B4-BE49-F238E27FC236}">
                <a16:creationId xmlns:a16="http://schemas.microsoft.com/office/drawing/2014/main" id="{6C934BFB-1F12-4CC8-A16F-0D4957643628}"/>
              </a:ext>
            </a:extLst>
          </p:cNvPr>
          <p:cNvSpPr/>
          <p:nvPr/>
        </p:nvSpPr>
        <p:spPr>
          <a:xfrm rot="5400000">
            <a:off x="8657069" y="4978986"/>
            <a:ext cx="3049665" cy="491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en-GB" sz="1100" b="1" dirty="0">
                <a:solidFill>
                  <a:srgbClr val="BB2649"/>
                </a:solidFill>
                <a:effectLst/>
                <a:latin typeface="TT Fors Bold" panose="020B0003030001020000" pitchFamily="34" charset="0"/>
              </a:rPr>
              <a:t>3. </a:t>
            </a:r>
            <a:r>
              <a:rPr lang="en-GB" sz="1100" b="1" dirty="0" err="1">
                <a:solidFill>
                  <a:srgbClr val="BB2649"/>
                </a:solidFill>
                <a:effectLst/>
                <a:latin typeface="TT Fors Bold" panose="020B0003030001020000" pitchFamily="34" charset="0"/>
              </a:rPr>
              <a:t>Dein</a:t>
            </a:r>
            <a:r>
              <a:rPr lang="en-GB" sz="1100" b="1" dirty="0">
                <a:solidFill>
                  <a:srgbClr val="BB2649"/>
                </a:solidFill>
                <a:effectLst/>
                <a:latin typeface="TT Fors Bold" panose="020B0003030001020000" pitchFamily="34" charset="0"/>
              </a:rPr>
              <a:t> </a:t>
            </a:r>
            <a:r>
              <a:rPr lang="en-GB" sz="1100" b="1" dirty="0" err="1">
                <a:solidFill>
                  <a:srgbClr val="BB2649"/>
                </a:solidFill>
                <a:effectLst/>
                <a:latin typeface="TT Fors Bold" panose="020B0003030001020000" pitchFamily="34" charset="0"/>
              </a:rPr>
              <a:t>klimafreundliches</a:t>
            </a:r>
            <a:r>
              <a:rPr lang="en-GB" sz="1100" b="1" dirty="0">
                <a:solidFill>
                  <a:srgbClr val="BB2649"/>
                </a:solidFill>
                <a:effectLst/>
                <a:latin typeface="TT Fors Bold" panose="020B0003030001020000" pitchFamily="34" charset="0"/>
              </a:rPr>
              <a:t> </a:t>
            </a:r>
            <a:r>
              <a:rPr lang="en-GB" sz="1100" b="1" dirty="0" err="1">
                <a:solidFill>
                  <a:srgbClr val="BB2649"/>
                </a:solidFill>
                <a:effectLst/>
                <a:latin typeface="TT Fors Bold" panose="020B0003030001020000" pitchFamily="34" charset="0"/>
              </a:rPr>
              <a:t>Büro</a:t>
            </a:r>
            <a:endParaRPr lang="de-DE" sz="1100" b="1" dirty="0">
              <a:solidFill>
                <a:srgbClr val="BB2649"/>
              </a:solidFill>
              <a:effectLst/>
              <a:latin typeface="TT Fors Bold" panose="020B0003030001020000" pitchFamily="34" charset="0"/>
            </a:endParaRPr>
          </a:p>
          <a:p>
            <a:pPr algn="r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en-GB" sz="1050" b="1" dirty="0" err="1">
                <a:solidFill>
                  <a:srgbClr val="BB234A"/>
                </a:solidFill>
                <a:effectLst/>
                <a:latin typeface="TT Fors" panose="020B0003030001020000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Büro-Waben</a:t>
            </a:r>
            <a:r>
              <a:rPr lang="en-GB" sz="1050" b="1" dirty="0">
                <a:solidFill>
                  <a:srgbClr val="BB234A"/>
                </a:solidFill>
                <a:effectLst/>
                <a:latin typeface="TT Fors" panose="020B0003030001020000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und </a:t>
            </a:r>
            <a:r>
              <a:rPr lang="en-GB" sz="1050" b="1" dirty="0" err="1">
                <a:solidFill>
                  <a:srgbClr val="BB234A"/>
                </a:solidFill>
                <a:effectLst/>
                <a:latin typeface="TT Fors" panose="020B0003030001020000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Büro-Informationen</a:t>
            </a:r>
            <a:endParaRPr lang="de-DE" sz="1050" b="1" dirty="0">
              <a:solidFill>
                <a:srgbClr val="BB234A"/>
              </a:solidFill>
              <a:effectLst/>
              <a:latin typeface="TT Fors" panose="020B0003030001020000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090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7A6EBBCC-4053-463B-89E0-0C3923304B09}"/>
              </a:ext>
            </a:extLst>
          </p:cNvPr>
          <p:cNvSpPr/>
          <p:nvPr/>
        </p:nvSpPr>
        <p:spPr>
          <a:xfrm rot="16200000">
            <a:off x="1588037" y="5333771"/>
            <a:ext cx="1396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0DB4C"/>
                </a:solidFill>
                <a:latin typeface="TT Fors Bold" panose="020B0003030001020000" pitchFamily="34" charset="0"/>
              </a:rPr>
              <a:t>Elektrizität</a:t>
            </a:r>
            <a:endParaRPr lang="de-DE" dirty="0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77121EDA-B63C-4696-BFCC-FCC42CA01420}"/>
              </a:ext>
            </a:extLst>
          </p:cNvPr>
          <p:cNvSpPr>
            <a:spLocks noChangeAspect="1"/>
          </p:cNvSpPr>
          <p:nvPr/>
        </p:nvSpPr>
        <p:spPr>
          <a:xfrm>
            <a:off x="4813168" y="5158645"/>
            <a:ext cx="719585" cy="71958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895CDE54-D893-45A5-8EB5-0DC9C2E4210F}"/>
              </a:ext>
            </a:extLst>
          </p:cNvPr>
          <p:cNvSpPr>
            <a:spLocks noChangeAspect="1"/>
          </p:cNvSpPr>
          <p:nvPr/>
        </p:nvSpPr>
        <p:spPr>
          <a:xfrm>
            <a:off x="3815405" y="6344952"/>
            <a:ext cx="719585" cy="71958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10E85A77-FE79-4BF3-A24B-C6A8DA77579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13015" y="2821411"/>
            <a:ext cx="4935600" cy="4950000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84115324-9249-46D4-987C-E97D7CA13965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64654" y="76756"/>
            <a:ext cx="4935600" cy="4950000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648A83D9-C25F-419B-B5E6-B9F775651A44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6000" contrast="-3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72960" y="51131"/>
            <a:ext cx="4935600" cy="4950000"/>
          </a:xfrm>
          <a:prstGeom prst="rect">
            <a:avLst/>
          </a:prstGeom>
        </p:spPr>
      </p:pic>
      <p:sp>
        <p:nvSpPr>
          <p:cNvPr id="25" name="Rechteck 24">
            <a:extLst>
              <a:ext uri="{FF2B5EF4-FFF2-40B4-BE49-F238E27FC236}">
                <a16:creationId xmlns:a16="http://schemas.microsoft.com/office/drawing/2014/main" id="{57293FC2-DF3F-41DC-A9F9-5C706B32E86D}"/>
              </a:ext>
            </a:extLst>
          </p:cNvPr>
          <p:cNvSpPr/>
          <p:nvPr/>
        </p:nvSpPr>
        <p:spPr>
          <a:xfrm>
            <a:off x="6948610" y="1365355"/>
            <a:ext cx="1499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>
                <a:latin typeface="TT Fors Bold" panose="020B0003030001020000" pitchFamily="34" charset="0"/>
              </a:rPr>
              <a:t>Energiemix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9CBA3EDE-B09D-4F6D-8A9E-59273353E4E0}"/>
              </a:ext>
            </a:extLst>
          </p:cNvPr>
          <p:cNvSpPr/>
          <p:nvPr/>
        </p:nvSpPr>
        <p:spPr>
          <a:xfrm>
            <a:off x="6413773" y="2159189"/>
            <a:ext cx="24285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>
                <a:latin typeface="TT Fors" panose="020B0003030001020000" pitchFamily="34" charset="0"/>
              </a:rPr>
              <a:t>Elektrizität aus unterschiedlichen Energieträgern </a:t>
            </a:r>
            <a:br>
              <a:rPr lang="de-DE" dirty="0">
                <a:latin typeface="TT Fors" panose="020B0003030001020000" pitchFamily="34" charset="0"/>
              </a:rPr>
            </a:br>
            <a:r>
              <a:rPr lang="de-DE" dirty="0">
                <a:latin typeface="TT Fors" panose="020B0003030001020000" pitchFamily="34" charset="0"/>
              </a:rPr>
              <a:t>(dt. Strommix)</a:t>
            </a:r>
            <a:endParaRPr lang="en-US" sz="1400" dirty="0">
              <a:solidFill>
                <a:schemeClr val="bg1"/>
              </a:solidFill>
              <a:latin typeface="TT Fors" panose="020B0003030001020000" pitchFamily="34" charset="0"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480827CC-FD84-4548-96C9-485E63631F93}"/>
              </a:ext>
            </a:extLst>
          </p:cNvPr>
          <p:cNvSpPr/>
          <p:nvPr/>
        </p:nvSpPr>
        <p:spPr>
          <a:xfrm>
            <a:off x="6413773" y="1789857"/>
            <a:ext cx="241925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15.000 kg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en-US" dirty="0" err="1">
                <a:latin typeface="TT Fors" panose="020B0003030001020000" pitchFamily="34" charset="0"/>
              </a:rPr>
              <a:t>Jahr</a:t>
            </a:r>
            <a:endParaRPr lang="en-US" dirty="0">
              <a:latin typeface="TT Fors" panose="020B0003030001020000" pitchFamily="34" charset="0"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EC17BF87-F0D3-4781-B332-8AE846DEA892}"/>
              </a:ext>
            </a:extLst>
          </p:cNvPr>
          <p:cNvSpPr/>
          <p:nvPr/>
        </p:nvSpPr>
        <p:spPr>
          <a:xfrm>
            <a:off x="1525976" y="1317085"/>
            <a:ext cx="2757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>
                <a:latin typeface="TT Fors Bold" panose="020B0003030001020000" pitchFamily="34" charset="0"/>
              </a:rPr>
              <a:t>Erneuerbare Energien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8D134372-4358-47D7-8D31-3CC38CB728D4}"/>
              </a:ext>
            </a:extLst>
          </p:cNvPr>
          <p:cNvSpPr/>
          <p:nvPr/>
        </p:nvSpPr>
        <p:spPr>
          <a:xfrm>
            <a:off x="1626755" y="2225726"/>
            <a:ext cx="24285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 err="1">
                <a:latin typeface="TT Fors" panose="020B0003030001020000" pitchFamily="34" charset="0"/>
              </a:rPr>
              <a:t>Elektrizität aus erneuerbaren Energien</a:t>
            </a:r>
            <a:endParaRPr lang="en-US" sz="1400" dirty="0">
              <a:solidFill>
                <a:schemeClr val="bg1"/>
              </a:solidFill>
              <a:latin typeface="TT Fors" panose="020B0003030001020000" pitchFamily="34" charset="0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BD1F3062-28CA-4FD4-A8B5-1C40D1FA063C}"/>
              </a:ext>
            </a:extLst>
          </p:cNvPr>
          <p:cNvSpPr/>
          <p:nvPr/>
        </p:nvSpPr>
        <p:spPr>
          <a:xfrm>
            <a:off x="1839320" y="1776897"/>
            <a:ext cx="2361544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9.000 kg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en-US" dirty="0" err="1">
                <a:latin typeface="TT Fors" panose="020B0003030001020000" pitchFamily="34" charset="0"/>
              </a:rPr>
              <a:t>Jahr</a:t>
            </a:r>
            <a:endParaRPr lang="en-US" dirty="0">
              <a:latin typeface="TT Fors" panose="020B0003030001020000" pitchFamily="34" charset="0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ECAD8578-E436-4FB4-8DA9-424456D00ADD}"/>
              </a:ext>
            </a:extLst>
          </p:cNvPr>
          <p:cNvSpPr/>
          <p:nvPr/>
        </p:nvSpPr>
        <p:spPr>
          <a:xfrm>
            <a:off x="4394542" y="4211976"/>
            <a:ext cx="1556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>
                <a:latin typeface="TT Fors Bold" panose="020B0003030001020000" pitchFamily="34" charset="0"/>
              </a:rPr>
              <a:t>Kohlestrom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2BEFB2E0-0299-48E3-96DD-5C7602CB6EEE}"/>
              </a:ext>
            </a:extLst>
          </p:cNvPr>
          <p:cNvSpPr/>
          <p:nvPr/>
        </p:nvSpPr>
        <p:spPr>
          <a:xfrm>
            <a:off x="3815405" y="5201513"/>
            <a:ext cx="24285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 err="1">
                <a:latin typeface="TT Fors" panose="020B0003030001020000" pitchFamily="34" charset="0"/>
              </a:rPr>
              <a:t>Strom </a:t>
            </a:r>
            <a:r>
              <a:rPr lang="de-DE" dirty="0">
                <a:latin typeface="TT Fors" panose="020B0003030001020000" pitchFamily="34" charset="0"/>
              </a:rPr>
              <a:t>aus </a:t>
            </a:r>
            <a:r>
              <a:rPr lang="de-DE" dirty="0" err="1">
                <a:latin typeface="TT Fors" panose="020B0003030001020000" pitchFamily="34" charset="0"/>
              </a:rPr>
              <a:t>Kohlekraftwerken</a:t>
            </a:r>
            <a:endParaRPr lang="en-US" sz="1400" dirty="0">
              <a:solidFill>
                <a:schemeClr val="bg1"/>
              </a:solidFill>
              <a:latin typeface="TT Fors" panose="020B0003030001020000" pitchFamily="34" charset="0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A4F7FCBE-D6EE-4E44-BDA3-0904193F7479}"/>
              </a:ext>
            </a:extLst>
          </p:cNvPr>
          <p:cNvSpPr/>
          <p:nvPr/>
        </p:nvSpPr>
        <p:spPr>
          <a:xfrm>
            <a:off x="4038839" y="4655911"/>
            <a:ext cx="2491388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30.000 kg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en-US" dirty="0" err="1">
                <a:latin typeface="TT Fors" panose="020B0003030001020000" pitchFamily="34" charset="0"/>
              </a:rPr>
              <a:t>Jahr</a:t>
            </a:r>
            <a:endParaRPr lang="en-US" dirty="0">
              <a:latin typeface="TT Fors" panose="020B0003030001020000" pitchFamily="34" charset="0"/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032349CC-788F-444F-9897-EC48B0B3E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4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605086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EE6C978D-B036-4F7B-AADF-CA80191D9F6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761"/>
                    </a14:imgEffect>
                    <a14:imgEffect>
                      <a14:saturation sat="45000"/>
                    </a14:imgEffect>
                    <a14:imgEffect>
                      <a14:brightnessContrast bright="23000" contrast="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66933" y="2993827"/>
            <a:ext cx="4935600" cy="4950000"/>
          </a:xfrm>
          <a:prstGeom prst="rect">
            <a:avLst/>
          </a:prstGeom>
          <a:noFill/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9983B3F9-5794-446B-B86C-51456970399C}"/>
              </a:ext>
            </a:extLst>
          </p:cNvPr>
          <p:cNvSpPr/>
          <p:nvPr/>
        </p:nvSpPr>
        <p:spPr>
          <a:xfrm rot="16200000">
            <a:off x="930122" y="1790935"/>
            <a:ext cx="1188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6FC0EB"/>
                </a:solidFill>
                <a:latin typeface="TT Fors Bold" panose="020B0003030001020000" pitchFamily="34" charset="0"/>
              </a:rPr>
              <a:t>Material</a:t>
            </a:r>
            <a:endParaRPr lang="en-US" dirty="0">
              <a:latin typeface="TT Fors Bold" panose="020B0003030001020000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CA67AEE-A0ED-4E73-AE95-BE19AB5F5979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189044" y="-163901"/>
            <a:ext cx="4935600" cy="4950000"/>
          </a:xfrm>
          <a:prstGeom prst="rect">
            <a:avLst/>
          </a:prstGeom>
        </p:spPr>
      </p:pic>
      <p:pic>
        <p:nvPicPr>
          <p:cNvPr id="9" name="Inhaltsplatzhalter 3">
            <a:extLst>
              <a:ext uri="{FF2B5EF4-FFF2-40B4-BE49-F238E27FC236}">
                <a16:creationId xmlns:a16="http://schemas.microsoft.com/office/drawing/2014/main" id="{451AE117-916F-49A7-9EB7-71BD5482B866}"/>
              </a:ext>
            </a:extLst>
          </p:cNvPr>
          <p:cNvPicPr>
            <a:picLocks noGrp="1"/>
          </p:cNvPicPr>
          <p:nvPr>
            <p:ph idx="4294967295"/>
          </p:nvPr>
        </p:nvPicPr>
        <p:blipFill>
          <a:blip r:embed="rId5"/>
          <a:stretch>
            <a:fillRect/>
          </a:stretch>
        </p:blipFill>
        <p:spPr>
          <a:xfrm>
            <a:off x="4708493" y="-136490"/>
            <a:ext cx="4935600" cy="4950000"/>
          </a:xfrm>
          <a:prstGeom prst="rect">
            <a:avLst/>
          </a:prstGeom>
        </p:spPr>
      </p:pic>
      <p:pic>
        <p:nvPicPr>
          <p:cNvPr id="10" name="Inhaltsplatzhalter 3">
            <a:extLst>
              <a:ext uri="{FF2B5EF4-FFF2-40B4-BE49-F238E27FC236}">
                <a16:creationId xmlns:a16="http://schemas.microsoft.com/office/drawing/2014/main" id="{90CC891F-4218-4876-A6F7-8F65FD89CCBE}"/>
              </a:ext>
            </a:extLst>
          </p:cNvPr>
          <p:cNvPicPr>
            <a:picLocks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68523" y="2939006"/>
            <a:ext cx="4935600" cy="4950000"/>
          </a:xfrm>
          <a:prstGeom prst="rect">
            <a:avLst/>
          </a:prstGeom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F8B07562-2961-4E02-9DC6-C4F5F34930C1}"/>
              </a:ext>
            </a:extLst>
          </p:cNvPr>
          <p:cNvSpPr/>
          <p:nvPr/>
        </p:nvSpPr>
        <p:spPr>
          <a:xfrm rot="16200000">
            <a:off x="8121170" y="1310265"/>
            <a:ext cx="2021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TT Fors Bold" panose="020B0003030001020000" pitchFamily="34" charset="0"/>
              </a:rPr>
              <a:t>Kommunikation</a:t>
            </a:r>
            <a:endParaRPr lang="en-US" dirty="0">
              <a:latin typeface="TT Fors Bold" panose="020B0003030001020000" pitchFamily="34" charset="0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F230FBDF-052B-489B-BEF4-C385D30DCF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49565" y="3185109"/>
            <a:ext cx="731583" cy="731583"/>
          </a:xfrm>
          <a:prstGeom prst="rect">
            <a:avLst/>
          </a:prstGeom>
        </p:spPr>
      </p:pic>
      <p:sp>
        <p:nvSpPr>
          <p:cNvPr id="18" name="Ellipse 17">
            <a:extLst>
              <a:ext uri="{FF2B5EF4-FFF2-40B4-BE49-F238E27FC236}">
                <a16:creationId xmlns:a16="http://schemas.microsoft.com/office/drawing/2014/main" id="{9ED66BD4-3048-4D04-A6B1-9365C9543A2E}"/>
              </a:ext>
            </a:extLst>
          </p:cNvPr>
          <p:cNvSpPr>
            <a:spLocks noChangeAspect="1"/>
          </p:cNvSpPr>
          <p:nvPr/>
        </p:nvSpPr>
        <p:spPr>
          <a:xfrm>
            <a:off x="6787196" y="3395110"/>
            <a:ext cx="719585" cy="71958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A423903D-1170-4CD7-8607-FF57E9446248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colorTemperature colorTemp="9223"/>
                    </a14:imgEffect>
                    <a14:imgEffect>
                      <a14:saturation sat="1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52967" y="3450773"/>
            <a:ext cx="619216" cy="619216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</a:effectLst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5B4D3E30-570C-483A-9307-A300940BAE9B}"/>
              </a:ext>
            </a:extLst>
          </p:cNvPr>
          <p:cNvPicPr>
            <a:picLocks noChangeAspect="1"/>
          </p:cNvPicPr>
          <p:nvPr/>
        </p:nvPicPr>
        <p:blipFill>
          <a:blip r:embed="rId11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020731" y="6346408"/>
            <a:ext cx="743776" cy="786452"/>
          </a:xfrm>
          <a:prstGeom prst="rect">
            <a:avLst/>
          </a:prstGeom>
        </p:spPr>
      </p:pic>
      <p:sp>
        <p:nvSpPr>
          <p:cNvPr id="27" name="Rechteck 26">
            <a:extLst>
              <a:ext uri="{FF2B5EF4-FFF2-40B4-BE49-F238E27FC236}">
                <a16:creationId xmlns:a16="http://schemas.microsoft.com/office/drawing/2014/main" id="{A2283D59-FA18-48A8-9802-3CA778081308}"/>
              </a:ext>
            </a:extLst>
          </p:cNvPr>
          <p:cNvSpPr/>
          <p:nvPr/>
        </p:nvSpPr>
        <p:spPr>
          <a:xfrm>
            <a:off x="6400858" y="1268120"/>
            <a:ext cx="1369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TT Fors Bold" panose="020B0003030001020000" pitchFamily="34" charset="0"/>
              </a:rPr>
              <a:t>Fairphone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22BD3830-211F-4043-9ABE-FE9385843C7A}"/>
              </a:ext>
            </a:extLst>
          </p:cNvPr>
          <p:cNvSpPr/>
          <p:nvPr/>
        </p:nvSpPr>
        <p:spPr>
          <a:xfrm>
            <a:off x="5876190" y="2209825"/>
            <a:ext cx="24285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100%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recycelte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seltene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Erden. Es ist leicht zu reparieren. Gerechtere Arbeitsbedingungen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CC7829B6-762E-47E7-9406-798EE804408A}"/>
              </a:ext>
            </a:extLst>
          </p:cNvPr>
          <p:cNvSpPr/>
          <p:nvPr/>
        </p:nvSpPr>
        <p:spPr>
          <a:xfrm>
            <a:off x="6062408" y="1723501"/>
            <a:ext cx="2233304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1900 kg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en-US" dirty="0" err="1">
                <a:latin typeface="TT Fors" panose="020B0003030001020000" pitchFamily="34" charset="0"/>
              </a:rPr>
              <a:t>Jahr</a:t>
            </a:r>
            <a:endParaRPr lang="en-US" baseline="-25000" dirty="0">
              <a:latin typeface="TT Fors" panose="020B0003030001020000" pitchFamily="34" charset="0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F70161C1-0682-455A-91C0-56F847BEF702}"/>
              </a:ext>
            </a:extLst>
          </p:cNvPr>
          <p:cNvSpPr/>
          <p:nvPr/>
        </p:nvSpPr>
        <p:spPr>
          <a:xfrm>
            <a:off x="4639529" y="4107422"/>
            <a:ext cx="16193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Smartphone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58FC6B4F-B750-439E-B611-C2D4D3B5A409}"/>
              </a:ext>
            </a:extLst>
          </p:cNvPr>
          <p:cNvSpPr/>
          <p:nvPr/>
        </p:nvSpPr>
        <p:spPr>
          <a:xfrm>
            <a:off x="4290316" y="5046863"/>
            <a:ext cx="24285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Viele wertvolle Metalle und seltene Erden. Die Gewinnung verursacht große Schäden an der Umwelt.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6734371A-5544-4466-9113-5F56A2C03D70}"/>
              </a:ext>
            </a:extLst>
          </p:cNvPr>
          <p:cNvSpPr/>
          <p:nvPr/>
        </p:nvSpPr>
        <p:spPr>
          <a:xfrm>
            <a:off x="4437631" y="4557876"/>
            <a:ext cx="2294218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3000 kg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en-US" dirty="0" err="1">
                <a:latin typeface="TT Fors" panose="020B0003030001020000" pitchFamily="34" charset="0"/>
              </a:rPr>
              <a:t>Jahr</a:t>
            </a:r>
            <a:endParaRPr lang="en-US" baseline="-25000" dirty="0">
              <a:latin typeface="TT Fors" panose="020B0003030001020000" pitchFamily="34" charset="0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5E5EB20E-DBB2-4A3D-B4B6-F0BE03469FF3}"/>
              </a:ext>
            </a:extLst>
          </p:cNvPr>
          <p:cNvSpPr/>
          <p:nvPr/>
        </p:nvSpPr>
        <p:spPr>
          <a:xfrm>
            <a:off x="2552436" y="1258637"/>
            <a:ext cx="1992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err="1">
                <a:latin typeface="TT Fors Bold" panose="020B0003030001020000" pitchFamily="34" charset="0"/>
              </a:rPr>
              <a:t>Recyclingpapier</a:t>
            </a:r>
            <a:endParaRPr lang="de-DE" dirty="0">
              <a:latin typeface="TT Fors Bold" panose="020B0003030001020000" pitchFamily="34" charset="0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4C4EBC3D-6D56-44C7-8B55-71E2FCDAB0D4}"/>
              </a:ext>
            </a:extLst>
          </p:cNvPr>
          <p:cNvSpPr/>
          <p:nvPr/>
        </p:nvSpPr>
        <p:spPr>
          <a:xfrm>
            <a:off x="2341672" y="2200342"/>
            <a:ext cx="24285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Hergestellt aus Altpapier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C0E62A5F-934B-4C3E-986D-083BDE7AFD16}"/>
              </a:ext>
            </a:extLst>
          </p:cNvPr>
          <p:cNvSpPr/>
          <p:nvPr/>
        </p:nvSpPr>
        <p:spPr>
          <a:xfrm>
            <a:off x="2276769" y="1727666"/>
            <a:ext cx="2228495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3.525 kg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/Jahr</a:t>
            </a: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88ACA5AE-5832-467C-B1CA-5C7617D1EE2E}"/>
              </a:ext>
            </a:extLst>
          </p:cNvPr>
          <p:cNvSpPr/>
          <p:nvPr/>
        </p:nvSpPr>
        <p:spPr>
          <a:xfrm>
            <a:off x="699527" y="4251280"/>
            <a:ext cx="2258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err="1">
                <a:latin typeface="TT Fors Bold" panose="020B0003030001020000" pitchFamily="34" charset="0"/>
              </a:rPr>
              <a:t>Frischfaserpapier</a:t>
            </a:r>
            <a:endParaRPr lang="de-DE" dirty="0">
              <a:latin typeface="TT Fors Bold" panose="020B0003030001020000" pitchFamily="34" charset="0"/>
            </a:endParaRP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3E02E0DF-0FDC-499B-81AC-6CCAFC146A7C}"/>
              </a:ext>
            </a:extLst>
          </p:cNvPr>
          <p:cNvSpPr/>
          <p:nvPr/>
        </p:nvSpPr>
        <p:spPr>
          <a:xfrm>
            <a:off x="609748" y="5192985"/>
            <a:ext cx="24285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TT Fors" panose="020B0003030001020000" pitchFamily="34" charset="0"/>
              </a:rPr>
              <a:t>Hergestellt aus </a:t>
            </a:r>
            <a:r>
              <a:rPr lang="en-US" sz="1400" dirty="0" err="1">
                <a:latin typeface="TT Fors" panose="020B0003030001020000" pitchFamily="34" charset="0"/>
              </a:rPr>
              <a:t>frischem</a:t>
            </a:r>
            <a:r>
              <a:rPr lang="en-US" sz="1400" dirty="0">
                <a:latin typeface="TT Fors" panose="020B0003030001020000" pitchFamily="34" charset="0"/>
              </a:rPr>
              <a:t> </a:t>
            </a:r>
            <a:r>
              <a:rPr lang="en-US" sz="1400" dirty="0" err="1">
                <a:latin typeface="TT Fors" panose="020B0003030001020000" pitchFamily="34" charset="0"/>
              </a:rPr>
              <a:t>Holz</a:t>
            </a:r>
            <a:r>
              <a:rPr lang="en-US" sz="1400" dirty="0">
                <a:latin typeface="TT Fors" panose="020B0003030001020000" pitchFamily="34" charset="0"/>
              </a:rPr>
              <a:t> – </a:t>
            </a:r>
            <a:r>
              <a:rPr lang="en-US" sz="1400" dirty="0" err="1">
                <a:latin typeface="TT Fors" panose="020B0003030001020000" pitchFamily="34" charset="0"/>
              </a:rPr>
              <a:t>Verbrauch</a:t>
            </a:r>
            <a:r>
              <a:rPr lang="en-US" sz="1400" dirty="0">
                <a:latin typeface="TT Fors" panose="020B0003030001020000" pitchFamily="34" charset="0"/>
              </a:rPr>
              <a:t>: </a:t>
            </a:r>
          </a:p>
          <a:p>
            <a:pPr algn="ctr"/>
            <a:r>
              <a:rPr lang="en-US" sz="1400" dirty="0">
                <a:latin typeface="TT Fors" panose="020B0003030001020000" pitchFamily="34" charset="0"/>
              </a:rPr>
              <a:t>500 Bäume/Jahr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951382E2-52C5-4DBE-9D49-F79A2B82F76D}"/>
              </a:ext>
            </a:extLst>
          </p:cNvPr>
          <p:cNvSpPr/>
          <p:nvPr/>
        </p:nvSpPr>
        <p:spPr>
          <a:xfrm>
            <a:off x="435661" y="4665717"/>
            <a:ext cx="2454518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23.500 kg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/Jahr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9167405-C242-417A-BAF7-7DF256F23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5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067371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>
            <a:extLst>
              <a:ext uri="{FF2B5EF4-FFF2-40B4-BE49-F238E27FC236}">
                <a16:creationId xmlns:a16="http://schemas.microsoft.com/office/drawing/2014/main" id="{C4FD1339-D0B3-424B-B1A9-31DFA10F7FC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452636" y="-214160"/>
            <a:ext cx="4935600" cy="4950000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BEEE9755-3378-46D5-8744-73D8F1A8A673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73000"/>
                    </a14:imgEffect>
                    <a14:imgEffect>
                      <a14:brightnessContrast bright="76000" contrast="-4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01664" y="2965230"/>
            <a:ext cx="4935600" cy="4950000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A6D31E3B-B6EB-421E-87B5-EFC0B6872D4E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74000"/>
                    </a14:imgEffect>
                    <a14:imgEffect>
                      <a14:brightnessContrast bright="61000" contrast="-4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411455" y="2965230"/>
            <a:ext cx="4935600" cy="4950000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0EEA95CC-7E1E-4BFD-ACF3-784606A4C832}"/>
              </a:ext>
            </a:extLst>
          </p:cNvPr>
          <p:cNvSpPr/>
          <p:nvPr/>
        </p:nvSpPr>
        <p:spPr>
          <a:xfrm rot="16200000">
            <a:off x="1181229" y="1761230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AB2346"/>
                </a:solidFill>
                <a:latin typeface="TT Fors Bold" panose="020B0003030001020000" pitchFamily="34" charset="0"/>
              </a:rPr>
              <a:t>Heizung</a:t>
            </a:r>
            <a:endParaRPr lang="de-DE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0BBA1D71-12EE-430A-895D-AB9C7F934D51}"/>
              </a:ext>
            </a:extLst>
          </p:cNvPr>
          <p:cNvSpPr/>
          <p:nvPr/>
        </p:nvSpPr>
        <p:spPr>
          <a:xfrm>
            <a:off x="2953981" y="1046992"/>
            <a:ext cx="1468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TT Fors Bold" panose="020B0003030001020000" pitchFamily="34" charset="0"/>
              </a:rPr>
              <a:t>Wärmepumpe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874A9898-E565-411C-A7B2-587158BDD8A6}"/>
              </a:ext>
            </a:extLst>
          </p:cNvPr>
          <p:cNvSpPr/>
          <p:nvPr/>
        </p:nvSpPr>
        <p:spPr>
          <a:xfrm>
            <a:off x="2743271" y="1988697"/>
            <a:ext cx="24285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Wärmepumpe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, die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mit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erneuerbaren Energien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betrieben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wird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.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A56B323E-AF7F-4A48-83D6-BF0F965092E8}"/>
              </a:ext>
            </a:extLst>
          </p:cNvPr>
          <p:cNvSpPr/>
          <p:nvPr/>
        </p:nvSpPr>
        <p:spPr>
          <a:xfrm>
            <a:off x="2618443" y="1521349"/>
            <a:ext cx="2303836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1.000 kg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en-US" dirty="0" err="1">
                <a:latin typeface="TT Fors" panose="020B0003030001020000" pitchFamily="34" charset="0"/>
              </a:rPr>
              <a:t>Jahr</a:t>
            </a:r>
            <a:endParaRPr lang="en-US" dirty="0">
              <a:latin typeface="TT Fors" panose="020B0003030001020000" pitchFamily="34" charset="0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D57FF86C-479F-4883-905C-BB6F6A5AE7E6}"/>
              </a:ext>
            </a:extLst>
          </p:cNvPr>
          <p:cNvSpPr/>
          <p:nvPr/>
        </p:nvSpPr>
        <p:spPr>
          <a:xfrm>
            <a:off x="1582710" y="4162461"/>
            <a:ext cx="10102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b="1" dirty="0">
                <a:solidFill>
                  <a:schemeClr val="bg1"/>
                </a:solidFill>
                <a:latin typeface="TT Fors Bold" panose="020B0003030001020000" pitchFamily="34" charset="0"/>
              </a:rPr>
              <a:t>Erdgas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4B9EDD4A-61B2-43FA-AF72-A951C77A5642}"/>
              </a:ext>
            </a:extLst>
          </p:cNvPr>
          <p:cNvSpPr/>
          <p:nvPr/>
        </p:nvSpPr>
        <p:spPr>
          <a:xfrm>
            <a:off x="770736" y="5104166"/>
            <a:ext cx="24285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Erdgas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wird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verbrannt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, um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Wärme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zu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erzeugen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.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7C811A2B-1341-411D-9962-41924A6C5F68}"/>
              </a:ext>
            </a:extLst>
          </p:cNvPr>
          <p:cNvSpPr/>
          <p:nvPr/>
        </p:nvSpPr>
        <p:spPr>
          <a:xfrm>
            <a:off x="760771" y="4576898"/>
            <a:ext cx="2345514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12.600 kg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en-US" dirty="0" err="1">
                <a:latin typeface="TT Fors" panose="020B0003030001020000" pitchFamily="34" charset="0"/>
              </a:rPr>
              <a:t>Jahr</a:t>
            </a:r>
            <a:endParaRPr lang="en-US" dirty="0">
              <a:latin typeface="TT Fors" panose="020B0003030001020000" pitchFamily="34" charset="0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C8B5C1F8-8EB6-49D6-B213-B6D6AD5D69ED}"/>
              </a:ext>
            </a:extLst>
          </p:cNvPr>
          <p:cNvSpPr/>
          <p:nvPr/>
        </p:nvSpPr>
        <p:spPr>
          <a:xfrm>
            <a:off x="4971280" y="4099140"/>
            <a:ext cx="13660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err="1">
                <a:latin typeface="TT Fors Bold" panose="020B0003030001020000" pitchFamily="34" charset="0"/>
              </a:rPr>
              <a:t>Ölheizung</a:t>
            </a:r>
            <a:endParaRPr lang="de-DE" dirty="0">
              <a:latin typeface="TT Fors Bold" panose="020B0003030001020000" pitchFamily="34" charset="0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0B392000-A1FC-401F-A6C3-396A9904DD08}"/>
              </a:ext>
            </a:extLst>
          </p:cNvPr>
          <p:cNvSpPr/>
          <p:nvPr/>
        </p:nvSpPr>
        <p:spPr>
          <a:xfrm>
            <a:off x="4596740" y="5040845"/>
            <a:ext cx="24285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>
                <a:latin typeface="TT Fors" panose="020B0003030001020000" pitchFamily="34" charset="0"/>
              </a:rPr>
              <a:t>Öl</a:t>
            </a:r>
            <a:r>
              <a:rPr lang="en-US" sz="1400" dirty="0">
                <a:latin typeface="TT Fors" panose="020B0003030001020000" pitchFamily="34" charset="0"/>
              </a:rPr>
              <a:t> </a:t>
            </a:r>
            <a:r>
              <a:rPr lang="en-US" sz="1400" dirty="0" err="1">
                <a:latin typeface="TT Fors" panose="020B0003030001020000" pitchFamily="34" charset="0"/>
              </a:rPr>
              <a:t>wird</a:t>
            </a:r>
            <a:r>
              <a:rPr lang="en-US" sz="1400" dirty="0">
                <a:latin typeface="TT Fors" panose="020B0003030001020000" pitchFamily="34" charset="0"/>
              </a:rPr>
              <a:t> </a:t>
            </a:r>
            <a:r>
              <a:rPr lang="en-US" sz="1400" dirty="0" err="1">
                <a:latin typeface="TT Fors" panose="020B0003030001020000" pitchFamily="34" charset="0"/>
              </a:rPr>
              <a:t>verbrannt</a:t>
            </a:r>
            <a:r>
              <a:rPr lang="en-US" sz="1400" dirty="0">
                <a:latin typeface="TT Fors" panose="020B0003030001020000" pitchFamily="34" charset="0"/>
              </a:rPr>
              <a:t>, um </a:t>
            </a:r>
            <a:r>
              <a:rPr lang="en-US" sz="1400" dirty="0" err="1">
                <a:latin typeface="TT Fors" panose="020B0003030001020000" pitchFamily="34" charset="0"/>
              </a:rPr>
              <a:t>Wärme</a:t>
            </a:r>
            <a:r>
              <a:rPr lang="en-US" sz="1400" dirty="0">
                <a:latin typeface="TT Fors" panose="020B0003030001020000" pitchFamily="34" charset="0"/>
              </a:rPr>
              <a:t> </a:t>
            </a:r>
            <a:r>
              <a:rPr lang="en-US" sz="1400" dirty="0" err="1">
                <a:latin typeface="TT Fors" panose="020B0003030001020000" pitchFamily="34" charset="0"/>
              </a:rPr>
              <a:t>zu</a:t>
            </a:r>
            <a:r>
              <a:rPr lang="en-US" sz="1400" dirty="0">
                <a:latin typeface="TT Fors" panose="020B0003030001020000" pitchFamily="34" charset="0"/>
              </a:rPr>
              <a:t> </a:t>
            </a:r>
            <a:r>
              <a:rPr lang="en-US" sz="1400" dirty="0" err="1">
                <a:latin typeface="TT Fors" panose="020B0003030001020000" pitchFamily="34" charset="0"/>
              </a:rPr>
              <a:t>erzeugen</a:t>
            </a:r>
            <a:r>
              <a:rPr lang="en-US" sz="1400" dirty="0">
                <a:latin typeface="TT Fors" panose="020B0003030001020000" pitchFamily="34" charset="0"/>
              </a:rPr>
              <a:t>.</a:t>
            </a: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0DE2D6D5-E324-471B-975F-20CBA6706E48}"/>
              </a:ext>
            </a:extLst>
          </p:cNvPr>
          <p:cNvSpPr/>
          <p:nvPr/>
        </p:nvSpPr>
        <p:spPr>
          <a:xfrm>
            <a:off x="4446260" y="4551157"/>
            <a:ext cx="2417650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dirty="0">
                <a:latin typeface="TT Fors" panose="020B0003030001020000" pitchFamily="34" charset="0"/>
              </a:rPr>
              <a:t>16.800 kg CO</a:t>
            </a:r>
            <a:r>
              <a:rPr lang="de-DE" baseline="-25000" dirty="0">
                <a:latin typeface="TT Fors" panose="020B0003030001020000" pitchFamily="34" charset="0"/>
              </a:rPr>
              <a:t>2e</a:t>
            </a:r>
            <a:r>
              <a:rPr lang="de-DE" dirty="0">
                <a:latin typeface="TT Fors" panose="020B0003030001020000" pitchFamily="34" charset="0"/>
              </a:rPr>
              <a:t>/Jahr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2593D4F3-47F1-4DE0-86B7-3B6C3A2E5A9B}"/>
              </a:ext>
            </a:extLst>
          </p:cNvPr>
          <p:cNvSpPr/>
          <p:nvPr/>
        </p:nvSpPr>
        <p:spPr>
          <a:xfrm>
            <a:off x="6351393" y="2046113"/>
            <a:ext cx="24285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Eine Holzpellet-Heizung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8214DBCE-5A3C-4095-B2F9-FCB01AC9A8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3264" y="290257"/>
            <a:ext cx="3972445" cy="3972445"/>
          </a:xfrm>
          <a:prstGeom prst="rect">
            <a:avLst/>
          </a:prstGeom>
        </p:spPr>
      </p:pic>
      <p:pic>
        <p:nvPicPr>
          <p:cNvPr id="18" name="Inhaltsplatzhalter 4">
            <a:extLst>
              <a:ext uri="{FF2B5EF4-FFF2-40B4-BE49-F238E27FC236}">
                <a16:creationId xmlns:a16="http://schemas.microsoft.com/office/drawing/2014/main" id="{7031FE08-6656-401E-A08F-B641B494093F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7"/>
          <a:stretch>
            <a:fillRect/>
          </a:stretch>
        </p:blipFill>
        <p:spPr>
          <a:xfrm>
            <a:off x="6562651" y="1322593"/>
            <a:ext cx="1617722" cy="1617722"/>
          </a:xfr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3CFB93EF-26EC-45E5-8656-E5F839A48FB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8332194" y="1997719"/>
            <a:ext cx="584329" cy="584329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EDE04EEF-DFCC-46F2-BD7C-B2EC2BE578F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3514454">
            <a:off x="7099890" y="467518"/>
            <a:ext cx="456388" cy="456388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559173D9-A9D5-4B8B-8D3B-FE70FA65C6E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>
            <a:off x="6113037" y="2019414"/>
            <a:ext cx="476918" cy="476918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2743ED57-A1F1-4866-BA1A-1E4552D3A0F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91704" y="2716778"/>
            <a:ext cx="901595" cy="901595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CF970F44-041B-44BD-85EA-AE722169D1B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2666736">
            <a:off x="7830148" y="969274"/>
            <a:ext cx="391748" cy="391748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F5578E9C-282A-4489-9856-3FF65363A04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19765330">
            <a:off x="7642630" y="2901560"/>
            <a:ext cx="828586" cy="828586"/>
          </a:xfrm>
          <a:prstGeom prst="rect">
            <a:avLst/>
          </a:prstGeom>
        </p:spPr>
      </p:pic>
      <p:sp>
        <p:nvSpPr>
          <p:cNvPr id="29" name="Rechteck 28">
            <a:extLst>
              <a:ext uri="{FF2B5EF4-FFF2-40B4-BE49-F238E27FC236}">
                <a16:creationId xmlns:a16="http://schemas.microsoft.com/office/drawing/2014/main" id="{28D17270-81DC-4295-B834-179BCACC7E3E}"/>
              </a:ext>
            </a:extLst>
          </p:cNvPr>
          <p:cNvSpPr/>
          <p:nvPr/>
        </p:nvSpPr>
        <p:spPr>
          <a:xfrm rot="5400000" flipV="1">
            <a:off x="8365085" y="2164212"/>
            <a:ext cx="13326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8C52FF"/>
                </a:solidFill>
                <a:latin typeface="TT Fors Bold" panose="020B0003030001020000" pitchFamily="34" charset="0"/>
              </a:rPr>
              <a:t>Mobilität</a:t>
            </a:r>
            <a:endParaRPr lang="en-US" dirty="0">
              <a:latin typeface="TT Fors Bold" panose="020B0003030001020000" pitchFamily="34" charset="0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D1698148-0297-40A0-825C-19A96AC3D0D2}"/>
              </a:ext>
            </a:extLst>
          </p:cNvPr>
          <p:cNvSpPr/>
          <p:nvPr/>
        </p:nvSpPr>
        <p:spPr>
          <a:xfrm rot="5400000">
            <a:off x="5281472" y="2091814"/>
            <a:ext cx="1415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64AC95"/>
                </a:solidFill>
                <a:latin typeface="TT Fors Bold" panose="020B0003030001020000" pitchFamily="34" charset="0"/>
              </a:rPr>
              <a:t>Ernährung</a:t>
            </a:r>
            <a:endParaRPr lang="de-DE" dirty="0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01D3D83A-5E83-412C-9445-C674C26B63DB}"/>
              </a:ext>
            </a:extLst>
          </p:cNvPr>
          <p:cNvSpPr/>
          <p:nvPr/>
        </p:nvSpPr>
        <p:spPr>
          <a:xfrm rot="1819612">
            <a:off x="6155721" y="3484980"/>
            <a:ext cx="1396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0DB4C"/>
                </a:solidFill>
                <a:latin typeface="TT Fors Bold" panose="020B0003030001020000" pitchFamily="34" charset="0"/>
              </a:rPr>
              <a:t>Strom</a:t>
            </a:r>
            <a:endParaRPr lang="de-DE" dirty="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3662FB00-822D-4578-B50F-096A1F535B7A}"/>
              </a:ext>
            </a:extLst>
          </p:cNvPr>
          <p:cNvSpPr/>
          <p:nvPr/>
        </p:nvSpPr>
        <p:spPr>
          <a:xfrm rot="19795771">
            <a:off x="7248194" y="3432780"/>
            <a:ext cx="2021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TT Fors Bold" panose="020B0003030001020000" pitchFamily="34" charset="0"/>
              </a:rPr>
              <a:t>Kommunikation</a:t>
            </a:r>
            <a:endParaRPr lang="en-US" dirty="0">
              <a:latin typeface="TT Fors Bold" panose="020B0003030001020000" pitchFamily="34" charset="0"/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AFC86143-5008-4BE6-9659-057726FA1645}"/>
              </a:ext>
            </a:extLst>
          </p:cNvPr>
          <p:cNvSpPr/>
          <p:nvPr/>
        </p:nvSpPr>
        <p:spPr>
          <a:xfrm rot="9005367">
            <a:off x="6009983" y="897969"/>
            <a:ext cx="1188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6FC0EB"/>
                </a:solidFill>
                <a:latin typeface="TT Fors Bold" panose="020B0003030001020000" pitchFamily="34" charset="0"/>
              </a:rPr>
              <a:t>Material</a:t>
            </a:r>
            <a:endParaRPr lang="en-US" dirty="0">
              <a:latin typeface="TT Fors Bold" panose="020B0003030001020000" pitchFamily="34" charset="0"/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E02CB901-C98B-4DFA-8D1B-4E28536CE83B}"/>
              </a:ext>
            </a:extLst>
          </p:cNvPr>
          <p:cNvSpPr/>
          <p:nvPr/>
        </p:nvSpPr>
        <p:spPr>
          <a:xfrm rot="12634961">
            <a:off x="7671315" y="769290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AB2346"/>
                </a:solidFill>
                <a:latin typeface="TT Fors Bold" panose="020B0003030001020000" pitchFamily="34" charset="0"/>
              </a:rPr>
              <a:t>Heizung</a:t>
            </a:r>
            <a:endParaRPr lang="de-DE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E757593-885A-4092-88DA-587FCAC69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6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918439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>
            <a:extLst>
              <a:ext uri="{FF2B5EF4-FFF2-40B4-BE49-F238E27FC236}">
                <a16:creationId xmlns:a16="http://schemas.microsoft.com/office/drawing/2014/main" id="{82F35B9F-5AFF-40E7-A33D-F9CF13E55AC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761"/>
                    </a14:imgEffect>
                    <a14:imgEffect>
                      <a14:saturation sat="45000"/>
                    </a14:imgEffect>
                    <a14:imgEffect>
                      <a14:brightnessContrast bright="23000" contrast="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62476" y="16125"/>
            <a:ext cx="4935600" cy="4950000"/>
          </a:xfrm>
          <a:prstGeom prst="rect">
            <a:avLst/>
          </a:prstGeom>
          <a:noFill/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FCB087FF-420B-4ED6-BB46-CFA0C8F579E0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037836" y="145000"/>
            <a:ext cx="4935600" cy="495000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9DF2FE64-7F4E-44D6-B607-17A5F092E435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044989" y="3091406"/>
            <a:ext cx="4935600" cy="4950000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5AEF9BFE-746A-4060-B902-A48FDAC2E859}"/>
              </a:ext>
            </a:extLst>
          </p:cNvPr>
          <p:cNvSpPr/>
          <p:nvPr/>
        </p:nvSpPr>
        <p:spPr>
          <a:xfrm>
            <a:off x="2466711" y="1258637"/>
            <a:ext cx="21707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>
                <a:latin typeface="TT Fors Bold" panose="020B0003030001020000" pitchFamily="34" charset="0"/>
              </a:rPr>
              <a:t>_____________________</a:t>
            </a:r>
            <a:endParaRPr lang="de-DE" dirty="0">
              <a:latin typeface="TT Fors Bold" panose="020B0003030001020000" pitchFamily="34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2ADC013F-F195-44C5-ACE0-AFAB45246A8A}"/>
              </a:ext>
            </a:extLst>
          </p:cNvPr>
          <p:cNvSpPr/>
          <p:nvPr/>
        </p:nvSpPr>
        <p:spPr>
          <a:xfrm>
            <a:off x="6239776" y="1208163"/>
            <a:ext cx="21707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>
                <a:latin typeface="TT Fors Bold" panose="020B0003030001020000" pitchFamily="34" charset="0"/>
              </a:rPr>
              <a:t>_____________________</a:t>
            </a:r>
            <a:endParaRPr lang="de-DE" dirty="0">
              <a:latin typeface="TT Fors Bold" panose="020B0003030001020000" pitchFamily="34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996E3F7A-B769-427A-8DE0-FA6F839FB1C0}"/>
              </a:ext>
            </a:extLst>
          </p:cNvPr>
          <p:cNvSpPr/>
          <p:nvPr/>
        </p:nvSpPr>
        <p:spPr>
          <a:xfrm>
            <a:off x="4430067" y="4267635"/>
            <a:ext cx="21707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>
                <a:latin typeface="TT Fors Bold" panose="020B0003030001020000" pitchFamily="34" charset="0"/>
              </a:rPr>
              <a:t>_____________________</a:t>
            </a:r>
            <a:endParaRPr lang="de-DE" dirty="0">
              <a:latin typeface="TT Fors Bold" panose="020B0003030001020000" pitchFamily="34" charset="0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B972CBA0-DAE4-4102-9ACF-BD2BAB6F2B77}"/>
              </a:ext>
            </a:extLst>
          </p:cNvPr>
          <p:cNvSpPr/>
          <p:nvPr/>
        </p:nvSpPr>
        <p:spPr>
          <a:xfrm>
            <a:off x="2294676" y="2275455"/>
            <a:ext cx="2428547" cy="116955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endParaRPr lang="en-US" sz="1400" dirty="0">
              <a:latin typeface="TT Fors" panose="020B0003030001020000" pitchFamily="34" charset="0"/>
            </a:endParaRPr>
          </a:p>
          <a:p>
            <a:pPr algn="ctr"/>
            <a:endParaRPr lang="en-US" sz="1400" dirty="0">
              <a:latin typeface="TT Fors" panose="020B0003030001020000" pitchFamily="34" charset="0"/>
            </a:endParaRPr>
          </a:p>
          <a:p>
            <a:pPr algn="ctr"/>
            <a:endParaRPr lang="en-US" sz="1400" b="1" dirty="0">
              <a:solidFill>
                <a:schemeClr val="bg1"/>
              </a:solidFill>
              <a:latin typeface="TT Fors" panose="020B0003030001020000" pitchFamily="34" charset="0"/>
            </a:endParaRPr>
          </a:p>
          <a:p>
            <a:pPr algn="ctr"/>
            <a:endParaRPr lang="en-US" sz="1400" b="1" dirty="0">
              <a:solidFill>
                <a:schemeClr val="bg1"/>
              </a:solidFill>
              <a:latin typeface="TT Fors" panose="020B0003030001020000" pitchFamily="34" charset="0"/>
            </a:endParaRPr>
          </a:p>
          <a:p>
            <a:pPr algn="ctr"/>
            <a:endParaRPr lang="en-US" sz="1400" b="1" dirty="0">
              <a:solidFill>
                <a:schemeClr val="bg1"/>
              </a:solidFill>
              <a:latin typeface="TT Fors" panose="020B0003030001020000" pitchFamily="34" charset="0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4585EB3B-F1AA-404C-B816-0E3EAB7E3CA8}"/>
              </a:ext>
            </a:extLst>
          </p:cNvPr>
          <p:cNvSpPr/>
          <p:nvPr/>
        </p:nvSpPr>
        <p:spPr>
          <a:xfrm>
            <a:off x="4298515" y="5326175"/>
            <a:ext cx="2428547" cy="116955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endParaRPr lang="en-US" sz="1400" dirty="0">
              <a:latin typeface="TT Fors" panose="020B0003030001020000" pitchFamily="34" charset="0"/>
            </a:endParaRPr>
          </a:p>
          <a:p>
            <a:pPr algn="ctr"/>
            <a:endParaRPr lang="en-US" sz="1400" dirty="0">
              <a:latin typeface="TT Fors" panose="020B0003030001020000" pitchFamily="34" charset="0"/>
            </a:endParaRPr>
          </a:p>
          <a:p>
            <a:pPr algn="ctr"/>
            <a:endParaRPr lang="en-US" sz="1400" b="1" dirty="0">
              <a:solidFill>
                <a:schemeClr val="bg1"/>
              </a:solidFill>
              <a:latin typeface="TT Fors" panose="020B0003030001020000" pitchFamily="34" charset="0"/>
            </a:endParaRPr>
          </a:p>
          <a:p>
            <a:pPr algn="ctr"/>
            <a:endParaRPr lang="en-US" sz="1400" b="1" dirty="0">
              <a:solidFill>
                <a:schemeClr val="bg1"/>
              </a:solidFill>
              <a:latin typeface="TT Fors" panose="020B0003030001020000" pitchFamily="34" charset="0"/>
            </a:endParaRPr>
          </a:p>
          <a:p>
            <a:pPr algn="ctr"/>
            <a:endParaRPr lang="en-US" sz="1400" b="1" dirty="0">
              <a:solidFill>
                <a:schemeClr val="bg1"/>
              </a:solidFill>
              <a:latin typeface="TT Fors" panose="020B0003030001020000" pitchFamily="34" charset="0"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0CAB2B6B-4DDB-4218-8AB2-51292BDC1B6F}"/>
              </a:ext>
            </a:extLst>
          </p:cNvPr>
          <p:cNvSpPr/>
          <p:nvPr/>
        </p:nvSpPr>
        <p:spPr>
          <a:xfrm>
            <a:off x="6163637" y="2140220"/>
            <a:ext cx="2428547" cy="116955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endParaRPr lang="en-US" sz="1400" dirty="0">
              <a:latin typeface="TT Fors" panose="020B0003030001020000" pitchFamily="34" charset="0"/>
            </a:endParaRPr>
          </a:p>
          <a:p>
            <a:pPr algn="ctr"/>
            <a:endParaRPr lang="en-US" sz="1400" dirty="0">
              <a:latin typeface="TT Fors" panose="020B0003030001020000" pitchFamily="34" charset="0"/>
            </a:endParaRPr>
          </a:p>
          <a:p>
            <a:pPr algn="ctr"/>
            <a:endParaRPr lang="en-US" sz="1400" b="1" dirty="0">
              <a:solidFill>
                <a:schemeClr val="bg1"/>
              </a:solidFill>
              <a:latin typeface="TT Fors" panose="020B0003030001020000" pitchFamily="34" charset="0"/>
            </a:endParaRPr>
          </a:p>
          <a:p>
            <a:pPr algn="ctr"/>
            <a:endParaRPr lang="en-US" sz="1400" b="1" dirty="0">
              <a:solidFill>
                <a:schemeClr val="bg1"/>
              </a:solidFill>
              <a:latin typeface="TT Fors" panose="020B0003030001020000" pitchFamily="34" charset="0"/>
            </a:endParaRPr>
          </a:p>
          <a:p>
            <a:pPr algn="ctr"/>
            <a:endParaRPr lang="en-US" sz="1400" b="1" dirty="0">
              <a:solidFill>
                <a:schemeClr val="bg1"/>
              </a:solidFill>
              <a:latin typeface="TT Fors" panose="020B0003030001020000" pitchFamily="34" charset="0"/>
            </a:endParaRP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7BECA928-4736-499D-B0C0-3837C91A1725}"/>
              </a:ext>
            </a:extLst>
          </p:cNvPr>
          <p:cNvSpPr/>
          <p:nvPr/>
        </p:nvSpPr>
        <p:spPr>
          <a:xfrm>
            <a:off x="6273438" y="1565505"/>
            <a:ext cx="2103461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US" sz="1400" dirty="0" err="1">
                <a:latin typeface="TT Fors" panose="020B0003030001020000" pitchFamily="34" charset="0"/>
              </a:rPr>
              <a:t>Unsere</a:t>
            </a:r>
            <a:r>
              <a:rPr lang="en-US" sz="1400" dirty="0">
                <a:latin typeface="TT Fors" panose="020B0003030001020000" pitchFamily="34" charset="0"/>
              </a:rPr>
              <a:t> </a:t>
            </a:r>
            <a:r>
              <a:rPr lang="en-US" sz="1400" dirty="0" err="1">
                <a:latin typeface="TT Fors" panose="020B0003030001020000" pitchFamily="34" charset="0"/>
              </a:rPr>
              <a:t>Schätzung</a:t>
            </a:r>
            <a:r>
              <a:rPr lang="en-US" sz="1400" dirty="0">
                <a:latin typeface="TT Fors" panose="020B0003030001020000" pitchFamily="34" charset="0"/>
              </a:rPr>
              <a:t>: </a:t>
            </a:r>
            <a:br>
              <a:rPr lang="en-US" sz="1400" dirty="0">
                <a:latin typeface="TT Fors" panose="020B0003030001020000" pitchFamily="34" charset="0"/>
              </a:rPr>
            </a:br>
            <a:r>
              <a:rPr lang="en-US" sz="1400" dirty="0">
                <a:latin typeface="TT Fors" panose="020B0003030001020000" pitchFamily="34" charset="0"/>
              </a:rPr>
              <a:t>CO</a:t>
            </a:r>
            <a:r>
              <a:rPr lang="en-US" sz="1400" baseline="-25000" dirty="0">
                <a:latin typeface="TT Fors" panose="020B0003030001020000" pitchFamily="34" charset="0"/>
              </a:rPr>
              <a:t>2</a:t>
            </a:r>
            <a:r>
              <a:rPr lang="en-US" sz="1400" dirty="0">
                <a:latin typeface="TT Fors" panose="020B0003030001020000" pitchFamily="34" charset="0"/>
              </a:rPr>
              <a:t>-Einsparung </a:t>
            </a:r>
            <a:r>
              <a:rPr lang="en-US" sz="1400" dirty="0" err="1">
                <a:latin typeface="TT Fors" panose="020B0003030001020000" pitchFamily="34" charset="0"/>
              </a:rPr>
              <a:t>gering</a:t>
            </a:r>
            <a:endParaRPr lang="en-US" sz="1400" baseline="-25000" dirty="0">
              <a:latin typeface="TT Fors" panose="020B0003030001020000" pitchFamily="34" charset="0"/>
            </a:endParaRPr>
          </a:p>
        </p:txBody>
      </p:sp>
      <p:pic>
        <p:nvPicPr>
          <p:cNvPr id="36" name="Grafik 35">
            <a:extLst>
              <a:ext uri="{FF2B5EF4-FFF2-40B4-BE49-F238E27FC236}">
                <a16:creationId xmlns:a16="http://schemas.microsoft.com/office/drawing/2014/main" id="{A79BC121-75EA-46C4-A7A7-2EBB4AE988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6265" y="3583879"/>
            <a:ext cx="731583" cy="731583"/>
          </a:xfrm>
          <a:prstGeom prst="rect">
            <a:avLst/>
          </a:prstGeom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75408D81-8A0C-4B96-9AF2-D876FDFD12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4489" y="6666521"/>
            <a:ext cx="731583" cy="731583"/>
          </a:xfrm>
          <a:prstGeom prst="rect">
            <a:avLst/>
          </a:prstGeom>
        </p:spPr>
      </p:pic>
      <p:sp>
        <p:nvSpPr>
          <p:cNvPr id="38" name="Rechteck 37">
            <a:extLst>
              <a:ext uri="{FF2B5EF4-FFF2-40B4-BE49-F238E27FC236}">
                <a16:creationId xmlns:a16="http://schemas.microsoft.com/office/drawing/2014/main" id="{2CD05565-2C70-483D-98B0-4AECC5954F0D}"/>
              </a:ext>
            </a:extLst>
          </p:cNvPr>
          <p:cNvSpPr/>
          <p:nvPr/>
        </p:nvSpPr>
        <p:spPr>
          <a:xfrm>
            <a:off x="2534875" y="1668136"/>
            <a:ext cx="2021707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US" sz="1400" dirty="0" err="1">
                <a:latin typeface="TT Fors" panose="020B0003030001020000" pitchFamily="34" charset="0"/>
              </a:rPr>
              <a:t>Unsere</a:t>
            </a:r>
            <a:r>
              <a:rPr lang="en-US" sz="1400" dirty="0">
                <a:latin typeface="TT Fors" panose="020B0003030001020000" pitchFamily="34" charset="0"/>
              </a:rPr>
              <a:t> </a:t>
            </a:r>
            <a:r>
              <a:rPr lang="en-US" sz="1400" dirty="0" err="1">
                <a:latin typeface="TT Fors" panose="020B0003030001020000" pitchFamily="34" charset="0"/>
              </a:rPr>
              <a:t>Schätzung</a:t>
            </a:r>
            <a:r>
              <a:rPr lang="en-US" sz="1400" dirty="0">
                <a:latin typeface="TT Fors" panose="020B0003030001020000" pitchFamily="34" charset="0"/>
              </a:rPr>
              <a:t>: </a:t>
            </a:r>
            <a:br>
              <a:rPr lang="en-US" sz="1400" dirty="0">
                <a:latin typeface="TT Fors" panose="020B0003030001020000" pitchFamily="34" charset="0"/>
              </a:rPr>
            </a:br>
            <a:r>
              <a:rPr lang="en-US" sz="1400" dirty="0">
                <a:latin typeface="TT Fors" panose="020B0003030001020000" pitchFamily="34" charset="0"/>
              </a:rPr>
              <a:t>CO</a:t>
            </a:r>
            <a:r>
              <a:rPr lang="en-US" sz="1400" baseline="-25000" dirty="0">
                <a:latin typeface="TT Fors" panose="020B0003030001020000" pitchFamily="34" charset="0"/>
              </a:rPr>
              <a:t>2</a:t>
            </a:r>
            <a:r>
              <a:rPr lang="en-US" sz="1400" dirty="0">
                <a:latin typeface="TT Fors" panose="020B0003030001020000" pitchFamily="34" charset="0"/>
              </a:rPr>
              <a:t>-Einsparung </a:t>
            </a:r>
            <a:r>
              <a:rPr lang="en-US" sz="1400" dirty="0" err="1">
                <a:latin typeface="TT Fors" panose="020B0003030001020000" pitchFamily="34" charset="0"/>
              </a:rPr>
              <a:t>hoch</a:t>
            </a:r>
            <a:endParaRPr lang="en-US" sz="1400" baseline="-25000" dirty="0">
              <a:latin typeface="TT Fors" panose="020B0003030001020000" pitchFamily="34" charset="0"/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7F51E4C2-666A-48C0-AAC6-B8ADB5A2837B}"/>
              </a:ext>
            </a:extLst>
          </p:cNvPr>
          <p:cNvSpPr/>
          <p:nvPr/>
        </p:nvSpPr>
        <p:spPr>
          <a:xfrm>
            <a:off x="4501934" y="4710653"/>
            <a:ext cx="2021707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US" sz="1400" dirty="0" err="1">
                <a:latin typeface="TT Fors" panose="020B0003030001020000" pitchFamily="34" charset="0"/>
              </a:rPr>
              <a:t>Unsere</a:t>
            </a:r>
            <a:r>
              <a:rPr lang="en-US" sz="1400" dirty="0">
                <a:latin typeface="TT Fors" panose="020B0003030001020000" pitchFamily="34" charset="0"/>
              </a:rPr>
              <a:t> </a:t>
            </a:r>
            <a:r>
              <a:rPr lang="en-US" sz="1400" dirty="0" err="1">
                <a:latin typeface="TT Fors" panose="020B0003030001020000" pitchFamily="34" charset="0"/>
              </a:rPr>
              <a:t>Schätzung</a:t>
            </a:r>
            <a:r>
              <a:rPr lang="en-US" sz="1400" dirty="0">
                <a:latin typeface="TT Fors" panose="020B0003030001020000" pitchFamily="34" charset="0"/>
              </a:rPr>
              <a:t>: </a:t>
            </a:r>
            <a:br>
              <a:rPr lang="en-US" sz="1400" dirty="0">
                <a:latin typeface="TT Fors" panose="020B0003030001020000" pitchFamily="34" charset="0"/>
              </a:rPr>
            </a:br>
            <a:r>
              <a:rPr lang="en-US" sz="1400" dirty="0">
                <a:latin typeface="TT Fors" panose="020B0003030001020000" pitchFamily="34" charset="0"/>
              </a:rPr>
              <a:t>CO</a:t>
            </a:r>
            <a:r>
              <a:rPr lang="en-US" sz="1400" baseline="-25000" dirty="0">
                <a:latin typeface="TT Fors" panose="020B0003030001020000" pitchFamily="34" charset="0"/>
              </a:rPr>
              <a:t>2</a:t>
            </a:r>
            <a:r>
              <a:rPr lang="en-US" sz="1400" dirty="0">
                <a:latin typeface="TT Fors" panose="020B0003030001020000" pitchFamily="34" charset="0"/>
              </a:rPr>
              <a:t>-Einsparung </a:t>
            </a:r>
            <a:r>
              <a:rPr lang="en-US" sz="1400" dirty="0" err="1">
                <a:latin typeface="TT Fors" panose="020B0003030001020000" pitchFamily="34" charset="0"/>
              </a:rPr>
              <a:t>hoch</a:t>
            </a:r>
            <a:endParaRPr lang="en-US" sz="1400" baseline="-25000" dirty="0">
              <a:latin typeface="TT Fors" panose="020B0003030001020000" pitchFamily="34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400D074F-A51C-4048-9748-67638B130228}"/>
              </a:ext>
            </a:extLst>
          </p:cNvPr>
          <p:cNvSpPr/>
          <p:nvPr/>
        </p:nvSpPr>
        <p:spPr>
          <a:xfrm rot="19777167">
            <a:off x="1783373" y="1076560"/>
            <a:ext cx="18806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dirty="0">
                <a:latin typeface="TT Fors Bold" panose="020B0003030001020000" pitchFamily="34" charset="0"/>
              </a:rPr>
              <a:t>Neues Material!</a:t>
            </a:r>
            <a:endParaRPr lang="de-DE" sz="1600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1ACA7090-295C-40D7-B5DD-0F9522A8CE1E}"/>
              </a:ext>
            </a:extLst>
          </p:cNvPr>
          <p:cNvSpPr/>
          <p:nvPr/>
        </p:nvSpPr>
        <p:spPr>
          <a:xfrm rot="19777167">
            <a:off x="3686805" y="4054723"/>
            <a:ext cx="18806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dirty="0">
                <a:latin typeface="TT Fors Bold" panose="020B0003030001020000" pitchFamily="34" charset="0"/>
              </a:rPr>
              <a:t>Neues Material!</a:t>
            </a:r>
            <a:endParaRPr lang="de-DE" sz="1600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C1FC4B87-4C45-40D5-9645-61601FB6F4DC}"/>
              </a:ext>
            </a:extLst>
          </p:cNvPr>
          <p:cNvSpPr/>
          <p:nvPr/>
        </p:nvSpPr>
        <p:spPr>
          <a:xfrm rot="19777167">
            <a:off x="5456770" y="971308"/>
            <a:ext cx="18806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dirty="0">
                <a:latin typeface="TT Fors Bold" panose="020B0003030001020000" pitchFamily="34" charset="0"/>
              </a:rPr>
              <a:t>Neues Material!</a:t>
            </a:r>
            <a:endParaRPr lang="de-DE" sz="16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F2164E6-FF3B-4674-96D9-3FF731C63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7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6703472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384</Words>
  <Application>Microsoft Office PowerPoint</Application>
  <PresentationFormat>Benutzerdefiniert</PresentationFormat>
  <Paragraphs>108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Calibri Light</vt:lpstr>
      <vt:lpstr>TT Fors</vt:lpstr>
      <vt:lpstr>Arial</vt:lpstr>
      <vt:lpstr>TT Fors Bold</vt:lpstr>
      <vt:lpstr>Calibri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keywords>, docId:DA519122A535DA28461F30C5B3D801CB</cp:keywords>
  <cp:lastModifiedBy>Lisa Häfner</cp:lastModifiedBy>
  <cp:revision>75</cp:revision>
  <cp:lastPrinted>2025-07-25T12:44:55Z</cp:lastPrinted>
  <dcterms:created xsi:type="dcterms:W3CDTF">2025-01-17T12:37:01Z</dcterms:created>
  <dcterms:modified xsi:type="dcterms:W3CDTF">2025-11-05T15:28:28Z</dcterms:modified>
</cp:coreProperties>
</file>